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embeddedFontLst>
    <p:embeddedFont>
      <p:font typeface="Constanti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nstantia-regular.fntdata"/><Relationship Id="rId10" Type="http://schemas.openxmlformats.org/officeDocument/2006/relationships/slide" Target="slides/slide5.xml"/><Relationship Id="rId13" Type="http://schemas.openxmlformats.org/officeDocument/2006/relationships/font" Target="fonts/Constantia-italic.fntdata"/><Relationship Id="rId12" Type="http://schemas.openxmlformats.org/officeDocument/2006/relationships/font" Target="fonts/Constanti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font" Target="fonts/Constanti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4ce76c2d3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64ce76c2d3_2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12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235"/>
              <a:buFont typeface="Noto Sans Symbols"/>
              <a:buNone/>
              <a:defRPr b="0" i="0" sz="13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93369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7305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65747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65747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2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59080" lvl="1" marL="64008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10819" lvl="3" marL="118872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8439" lvl="4" marL="146304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13360" lvl="5" marL="173736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93039" lvl="6" marL="192024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187960" lvl="7" marL="219456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182879" lvl="8" marL="246888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6" name="Google Shape;96;p12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12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i="0" sz="5600" u="none" cap="none" strike="noStrik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91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02894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02894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315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946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94639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315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946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94639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51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935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Relationship Id="rId4" Type="http://schemas.openxmlformats.org/officeDocument/2006/relationships/image" Target="../media/image6.jpg"/><Relationship Id="rId9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b="1" i="0" lang="en-US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Requirements for Federal Aid Contracts</a:t>
            </a:r>
            <a:endParaRPr b="1" i="0" sz="5600" u="none" cap="none" strike="noStrik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4572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Putting the pieces together</a:t>
            </a:r>
            <a:endParaRPr/>
          </a:p>
          <a:p>
            <a:pPr indent="0" lvl="0" marL="0" marR="45720" rtl="0" algn="ct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G:\CONTRACTS\Shared\WYDOT_LOGO\2005clr.gif" id="116" name="Google Shape;1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609600"/>
            <a:ext cx="982392" cy="91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:\CONTRACTS\Shared\WYDOT_LOGO\2005clr.gif"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609600"/>
            <a:ext cx="982390" cy="9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2175" y="1847088"/>
            <a:ext cx="5039658" cy="470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29975"/>
            <a:ext cx="9143999" cy="139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725" y="1695363"/>
            <a:ext cx="7248525" cy="66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327370"/>
            <a:ext cx="9144000" cy="220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425" y="1735526"/>
            <a:ext cx="7857150" cy="5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1735513"/>
            <a:ext cx="9143999" cy="438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76300" y="1664850"/>
            <a:ext cx="71913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7432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G:\CONTRACTS\Shared\WYDOT_LOGO\2005clr.gif"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609600"/>
            <a:ext cx="982390" cy="9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446" y="1660850"/>
            <a:ext cx="735110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ctrTitle"/>
          </p:nvPr>
        </p:nvSpPr>
        <p:spPr>
          <a:xfrm>
            <a:off x="533400" y="1371600"/>
            <a:ext cx="7851648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lang="en-US"/>
              <a:t>Advertisement &amp; Award</a:t>
            </a:r>
            <a:endParaRPr b="1" i="0" sz="5600" u="none" cap="none" strike="noStrik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/>
          <p:nvPr>
            <p:ph idx="1" type="subTitle"/>
          </p:nvPr>
        </p:nvSpPr>
        <p:spPr>
          <a:xfrm>
            <a:off x="533400" y="2438400"/>
            <a:ext cx="7854696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1" marL="457200" marR="4572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nstantia"/>
              <a:buChar char="❏"/>
            </a:pPr>
            <a:r>
              <a:rPr lang="en-US">
                <a:solidFill>
                  <a:srgbClr val="FFFFFF"/>
                </a:solidFill>
              </a:rPr>
              <a:t>Proof of Advertisement</a:t>
            </a:r>
            <a:endParaRPr>
              <a:solidFill>
                <a:srgbClr val="FFFFFF"/>
              </a:solidFill>
            </a:endParaRPr>
          </a:p>
          <a:p>
            <a:pPr indent="0" lvl="1" marL="457200" marR="4572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❏"/>
            </a:pPr>
            <a:r>
              <a:rPr lang="en-US">
                <a:solidFill>
                  <a:srgbClr val="FFFFFF"/>
                </a:solidFill>
              </a:rPr>
              <a:t>DBE Certification Information</a:t>
            </a:r>
            <a:endParaRPr>
              <a:solidFill>
                <a:srgbClr val="FFFFFF"/>
              </a:solidFill>
            </a:endParaRPr>
          </a:p>
          <a:p>
            <a:pPr indent="0" lvl="1" marL="457200" marR="4572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❏"/>
            </a:pPr>
            <a:r>
              <a:rPr lang="en-US">
                <a:solidFill>
                  <a:srgbClr val="FFFFFF"/>
                </a:solidFill>
              </a:rPr>
              <a:t>Verification of non-suspension/debarment</a:t>
            </a:r>
            <a:endParaRPr>
              <a:solidFill>
                <a:srgbClr val="FFFFFF"/>
              </a:solidFill>
            </a:endParaRPr>
          </a:p>
          <a:p>
            <a:pPr indent="0" lvl="1" marL="457200" marR="4572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❏"/>
            </a:pPr>
            <a:r>
              <a:rPr lang="en-US">
                <a:solidFill>
                  <a:srgbClr val="FFFFFF"/>
                </a:solidFill>
              </a:rPr>
              <a:t>Open and Read at a Public Meeting</a:t>
            </a:r>
            <a:endParaRPr>
              <a:solidFill>
                <a:srgbClr val="FFFFFF"/>
              </a:solidFill>
            </a:endParaRPr>
          </a:p>
          <a:p>
            <a:pPr indent="457200" lvl="2" marL="914400" marR="0" rtl="0" algn="l">
              <a:spcBef>
                <a:spcPts val="420"/>
              </a:spcBef>
              <a:spcAft>
                <a:spcPts val="0"/>
              </a:spcAft>
              <a:buClr>
                <a:srgbClr val="062328"/>
              </a:buClr>
              <a:buSzPts val="2100"/>
              <a:buFont typeface="Noto Sans Symbols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ctrTitle"/>
          </p:nvPr>
        </p:nvSpPr>
        <p:spPr>
          <a:xfrm>
            <a:off x="533400" y="1371600"/>
            <a:ext cx="7851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b="1" i="0" lang="en-US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Contract Administration</a:t>
            </a:r>
            <a:endParaRPr b="1" i="0" sz="5600" u="none" cap="none" strike="noStrik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 txBox="1"/>
          <p:nvPr>
            <p:ph idx="1" type="subTitle"/>
          </p:nvPr>
        </p:nvSpPr>
        <p:spPr>
          <a:xfrm>
            <a:off x="533400" y="2438400"/>
            <a:ext cx="7854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❏"/>
            </a:pPr>
            <a:r>
              <a:rPr lang="en-US" sz="2400">
                <a:solidFill>
                  <a:srgbClr val="FFFFFF"/>
                </a:solidFill>
              </a:rPr>
              <a:t>Have someone who knows Contract Administration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❏"/>
            </a:pPr>
            <a:r>
              <a:rPr lang="en-US" sz="2400">
                <a:solidFill>
                  <a:srgbClr val="FFFFFF"/>
                </a:solidFill>
              </a:rPr>
              <a:t>NEPA Stipulations addressed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❏"/>
            </a:pPr>
            <a:r>
              <a:rPr lang="en-US" sz="2400">
                <a:solidFill>
                  <a:srgbClr val="FFFFFF"/>
                </a:solidFill>
              </a:rPr>
              <a:t>Contract Language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❏"/>
            </a:pPr>
            <a:r>
              <a:rPr lang="en-US" sz="2400">
                <a:solidFill>
                  <a:srgbClr val="FFFFFF"/>
                </a:solidFill>
              </a:rPr>
              <a:t>Review / Get to Know the Plans &amp; Contractor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❏"/>
            </a:pPr>
            <a:r>
              <a:rPr lang="en-US" sz="2400">
                <a:solidFill>
                  <a:srgbClr val="FFFFFF"/>
                </a:solidFill>
              </a:rPr>
              <a:t>Special Provisions / Specifications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❏"/>
            </a:pPr>
            <a:r>
              <a:rPr lang="en-US" sz="2400">
                <a:solidFill>
                  <a:srgbClr val="FFFFFF"/>
                </a:solidFill>
              </a:rPr>
              <a:t>Details / specific notes on plan sheets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❏"/>
            </a:pPr>
            <a:r>
              <a:rPr lang="en-US" sz="2400">
                <a:solidFill>
                  <a:srgbClr val="FFFFFF"/>
                </a:solidFill>
              </a:rPr>
              <a:t>Relationship with the Contractor</a:t>
            </a:r>
            <a:endParaRPr sz="2400">
              <a:solidFill>
                <a:srgbClr val="06232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