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firstSlideNum="0" strictFirstAndLastChars="0" saveSubsetFonts="1" showSpecialPlsOnTitleSld="0">
  <p:sldMasterIdLst>
    <p:sldMasterId id="2147483648" r:id="rId4"/>
    <p:sldMasterId id="2147483654" r:id="rId5"/>
    <p:sldMasterId id="2147483666" r:id="rId6"/>
    <p:sldMasterId id="2147483678" r:id="rId7"/>
    <p:sldMasterId id="214748369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</p:sldIdLst>
  <p:sldSz cy="6858000" cx="9144000"/>
  <p:notesSz cx="7010400" cy="9296400"/>
  <p:embeddedFontLst>
    <p:embeddedFont>
      <p:font typeface="Libre Franklin"/>
      <p:regular r:id="rId78"/>
      <p:bold r:id="rId79"/>
      <p:italic r:id="rId80"/>
      <p:boldItalic r:id="rId81"/>
    </p:embeddedFont>
    <p:embeddedFont>
      <p:font typeface="Arimo"/>
      <p:regular r:id="rId82"/>
      <p:bold r:id="rId83"/>
      <p:italic r:id="rId84"/>
      <p:boldItalic r:id="rId85"/>
    </p:embeddedFont>
    <p:embeddedFont>
      <p:font typeface="Arial Narrow"/>
      <p:regular r:id="rId86"/>
      <p:bold r:id="rId87"/>
      <p:italic r:id="rId88"/>
      <p:boldItalic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2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  <p:ext uri="GoogleSlidesCustomDataVersion2">
      <go:slidesCustomData xmlns:go="http://customooxmlschemas.google.com/" r:id="rId90" roundtripDataSignature="AMtx7mjdLe7BoCLaoKF83hCyVr52W5Wp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20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20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84" Type="http://schemas.openxmlformats.org/officeDocument/2006/relationships/font" Target="fonts/Arimo-italic.fntdata"/><Relationship Id="rId83" Type="http://schemas.openxmlformats.org/officeDocument/2006/relationships/font" Target="fonts/Arimo-bold.fntdata"/><Relationship Id="rId42" Type="http://schemas.openxmlformats.org/officeDocument/2006/relationships/slide" Target="slides/slide33.xml"/><Relationship Id="rId86" Type="http://schemas.openxmlformats.org/officeDocument/2006/relationships/font" Target="fonts/ArialNarrow-regular.fntdata"/><Relationship Id="rId41" Type="http://schemas.openxmlformats.org/officeDocument/2006/relationships/slide" Target="slides/slide32.xml"/><Relationship Id="rId85" Type="http://schemas.openxmlformats.org/officeDocument/2006/relationships/font" Target="fonts/Arimo-boldItalic.fntdata"/><Relationship Id="rId44" Type="http://schemas.openxmlformats.org/officeDocument/2006/relationships/slide" Target="slides/slide35.xml"/><Relationship Id="rId88" Type="http://schemas.openxmlformats.org/officeDocument/2006/relationships/font" Target="fonts/ArialNarrow-italic.fntdata"/><Relationship Id="rId43" Type="http://schemas.openxmlformats.org/officeDocument/2006/relationships/slide" Target="slides/slide34.xml"/><Relationship Id="rId87" Type="http://schemas.openxmlformats.org/officeDocument/2006/relationships/font" Target="fonts/ArialNarrow-bold.fntdata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89" Type="http://schemas.openxmlformats.org/officeDocument/2006/relationships/font" Target="fonts/ArialNarrow-boldItalic.fntdata"/><Relationship Id="rId80" Type="http://schemas.openxmlformats.org/officeDocument/2006/relationships/font" Target="fonts/LibreFranklin-italic.fntdata"/><Relationship Id="rId82" Type="http://schemas.openxmlformats.org/officeDocument/2006/relationships/font" Target="fonts/Arimo-regular.fntdata"/><Relationship Id="rId81" Type="http://schemas.openxmlformats.org/officeDocument/2006/relationships/font" Target="fonts/LibreFranklin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31" Type="http://schemas.openxmlformats.org/officeDocument/2006/relationships/slide" Target="slides/slide22.xml"/><Relationship Id="rId75" Type="http://schemas.openxmlformats.org/officeDocument/2006/relationships/slide" Target="slides/slide66.xml"/><Relationship Id="rId30" Type="http://schemas.openxmlformats.org/officeDocument/2006/relationships/slide" Target="slides/slide21.xml"/><Relationship Id="rId74" Type="http://schemas.openxmlformats.org/officeDocument/2006/relationships/slide" Target="slides/slide65.xml"/><Relationship Id="rId33" Type="http://schemas.openxmlformats.org/officeDocument/2006/relationships/slide" Target="slides/slide24.xml"/><Relationship Id="rId77" Type="http://schemas.openxmlformats.org/officeDocument/2006/relationships/slide" Target="slides/slide68.xml"/><Relationship Id="rId32" Type="http://schemas.openxmlformats.org/officeDocument/2006/relationships/slide" Target="slides/slide23.xml"/><Relationship Id="rId76" Type="http://schemas.openxmlformats.org/officeDocument/2006/relationships/slide" Target="slides/slide67.xml"/><Relationship Id="rId35" Type="http://schemas.openxmlformats.org/officeDocument/2006/relationships/slide" Target="slides/slide26.xml"/><Relationship Id="rId79" Type="http://schemas.openxmlformats.org/officeDocument/2006/relationships/font" Target="fonts/LibreFranklin-bold.fntdata"/><Relationship Id="rId34" Type="http://schemas.openxmlformats.org/officeDocument/2006/relationships/slide" Target="slides/slide25.xml"/><Relationship Id="rId78" Type="http://schemas.openxmlformats.org/officeDocument/2006/relationships/font" Target="fonts/LibreFranklin-regular.fntdata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20" Type="http://schemas.openxmlformats.org/officeDocument/2006/relationships/slide" Target="slides/slide11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22" Type="http://schemas.openxmlformats.org/officeDocument/2006/relationships/slide" Target="slides/slide13.xml"/><Relationship Id="rId66" Type="http://schemas.openxmlformats.org/officeDocument/2006/relationships/slide" Target="slides/slide57.xml"/><Relationship Id="rId21" Type="http://schemas.openxmlformats.org/officeDocument/2006/relationships/slide" Target="slides/slide12.xml"/><Relationship Id="rId65" Type="http://schemas.openxmlformats.org/officeDocument/2006/relationships/slide" Target="slides/slide56.xml"/><Relationship Id="rId24" Type="http://schemas.openxmlformats.org/officeDocument/2006/relationships/slide" Target="slides/slide15.xml"/><Relationship Id="rId68" Type="http://schemas.openxmlformats.org/officeDocument/2006/relationships/slide" Target="slides/slide59.xml"/><Relationship Id="rId23" Type="http://schemas.openxmlformats.org/officeDocument/2006/relationships/slide" Target="slides/slide14.xml"/><Relationship Id="rId67" Type="http://schemas.openxmlformats.org/officeDocument/2006/relationships/slide" Target="slides/slide58.xml"/><Relationship Id="rId60" Type="http://schemas.openxmlformats.org/officeDocument/2006/relationships/slide" Target="slides/slide5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69" Type="http://schemas.openxmlformats.org/officeDocument/2006/relationships/slide" Target="slides/slide6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11" Type="http://schemas.openxmlformats.org/officeDocument/2006/relationships/slide" Target="slides/slide2.xml"/><Relationship Id="rId55" Type="http://schemas.openxmlformats.org/officeDocument/2006/relationships/slide" Target="slides/slide46.xml"/><Relationship Id="rId10" Type="http://schemas.openxmlformats.org/officeDocument/2006/relationships/slide" Target="slides/slide1.xml"/><Relationship Id="rId54" Type="http://schemas.openxmlformats.org/officeDocument/2006/relationships/slide" Target="slides/slide45.xml"/><Relationship Id="rId13" Type="http://schemas.openxmlformats.org/officeDocument/2006/relationships/slide" Target="slides/slide4.xml"/><Relationship Id="rId57" Type="http://schemas.openxmlformats.org/officeDocument/2006/relationships/slide" Target="slides/slide48.xml"/><Relationship Id="rId12" Type="http://schemas.openxmlformats.org/officeDocument/2006/relationships/slide" Target="slides/slide3.xml"/><Relationship Id="rId56" Type="http://schemas.openxmlformats.org/officeDocument/2006/relationships/slide" Target="slides/slide47.xml"/><Relationship Id="rId90" Type="http://customschemas.google.com/relationships/presentationmetadata" Target="metadata"/><Relationship Id="rId15" Type="http://schemas.openxmlformats.org/officeDocument/2006/relationships/slide" Target="slides/slide6.xml"/><Relationship Id="rId59" Type="http://schemas.openxmlformats.org/officeDocument/2006/relationships/slide" Target="slides/slide50.xml"/><Relationship Id="rId14" Type="http://schemas.openxmlformats.org/officeDocument/2006/relationships/slide" Target="slides/slide5.xml"/><Relationship Id="rId58" Type="http://schemas.openxmlformats.org/officeDocument/2006/relationships/slide" Target="slides/slide4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4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970938" y="4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93125" spcFirstLastPara="1" rIns="93125" wrap="square" tIns="4655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970938" y="8829969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anchorCtr="0" anchor="b" bIns="46550" lIns="93125" spcFirstLastPara="1" rIns="93125" wrap="square" tIns="465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0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1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1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1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1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1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1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1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1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9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19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0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20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2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2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2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2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2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2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2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2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2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2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9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29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0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0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3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3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3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3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8" name="Google Shape;708;p3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3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39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39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40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p40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4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4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p4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4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4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4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p4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4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4" name="Google Shape;794;p4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4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4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4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49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9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50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50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5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5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5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5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5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5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5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5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5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5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5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5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5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5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2" name="Google Shape;902;p5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59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0" name="Google Shape;910;p59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0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60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61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61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62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62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63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63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4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64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65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65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66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66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6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6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6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7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8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:notes"/>
          <p:cNvSpPr txBox="1"/>
          <p:nvPr>
            <p:ph idx="1" type="body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anchorCtr="0" anchor="t" bIns="46550" lIns="93125" spcFirstLastPara="1" rIns="93125" wrap="square" tIns="46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9:notes"/>
          <p:cNvSpPr/>
          <p:nvPr>
            <p:ph idx="2" type="sldImg"/>
          </p:nvPr>
        </p:nvSpPr>
        <p:spPr>
          <a:xfrm>
            <a:off x="1181100" y="695325"/>
            <a:ext cx="46497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gif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lt1">
            <a:alpha val="0"/>
          </a:schemeClr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0"/>
          <p:cNvSpPr/>
          <p:nvPr/>
        </p:nvSpPr>
        <p:spPr>
          <a:xfrm>
            <a:off x="-54864" y="-68580"/>
            <a:ext cx="9381691" cy="7063701"/>
          </a:xfrm>
          <a:prstGeom prst="rect">
            <a:avLst/>
          </a:prstGeom>
          <a:gradFill>
            <a:gsLst>
              <a:gs pos="0">
                <a:srgbClr val="FFFCF2"/>
              </a:gs>
              <a:gs pos="52999">
                <a:srgbClr val="FFFCF2"/>
              </a:gs>
              <a:gs pos="86000">
                <a:schemeClr val="accent1"/>
              </a:gs>
              <a:gs pos="100000">
                <a:srgbClr val="FFF4CD"/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yoming Department of Transportation logo featuring a layered gold and white triangle shape with a vertical W-Y-O stacked in the center on a triangular gold field. The white triangular field rimming the gold is filled with the words (clockwise from left) Wyoming Transportation Department." id="15" name="Google Shape;15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614160" y="2044700"/>
            <a:ext cx="2186940" cy="202656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70"/>
          <p:cNvSpPr txBox="1"/>
          <p:nvPr>
            <p:ph idx="1" type="body"/>
          </p:nvPr>
        </p:nvSpPr>
        <p:spPr>
          <a:xfrm>
            <a:off x="548640" y="2773681"/>
            <a:ext cx="5669280" cy="12975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>
            <a:lvl1pPr indent="-228600" lvl="0" marL="457200" marR="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70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70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7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8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1" name="Google Shape;91;p8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2" name="Google Shape;92;p8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3" name="Google Shape;93;p8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94" name="Google Shape;94;p8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8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8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8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8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8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8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8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8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9" name="Google Shape;109;p8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0" name="Google Shape;110;p8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8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8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8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8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8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8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8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8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8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8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8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8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8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8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1" name="Google Shape;141;p8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8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8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8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8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8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8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9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3" name="Google Shape;153;p9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9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9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1"/>
          <p:cNvSpPr/>
          <p:nvPr/>
        </p:nvSpPr>
        <p:spPr>
          <a:xfrm>
            <a:off x="-91389" y="201969"/>
            <a:ext cx="9418217" cy="548634"/>
          </a:xfrm>
          <a:prstGeom prst="rect">
            <a:avLst/>
          </a:prstGeom>
          <a:solidFill>
            <a:srgbClr val="2A24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7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Wyoming Department of Transportation logo featuring a layered gold and white triangle shape with a vertical W-Y-O stacked in the center on a triangular gold field. The white triangular field rimming the gold is filled with the words (clockwise from left) Wyoming Transportation Department." id="23" name="Google Shape;23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3796" y="354105"/>
            <a:ext cx="723900" cy="67081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1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1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71"/>
          <p:cNvSpPr txBox="1"/>
          <p:nvPr>
            <p:ph idx="1" type="body"/>
          </p:nvPr>
        </p:nvSpPr>
        <p:spPr>
          <a:xfrm>
            <a:off x="234950" y="1122363"/>
            <a:ext cx="8763000" cy="492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9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59" name="Google Shape;159;p9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60" name="Google Shape;160;p9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9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9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9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6" name="Google Shape;166;p9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7" name="Google Shape;167;p9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8" name="Google Shape;168;p9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69" name="Google Shape;169;p9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9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9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9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9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9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9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9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9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4" name="Google Shape;184;p9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85" name="Google Shape;185;p9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9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9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9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9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2" name="Google Shape;192;p9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9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9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9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8" name="Google Shape;198;p9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9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9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9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4" name="Google Shape;204;p9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9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9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10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16" name="Google Shape;216;p10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10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p10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10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10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10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2"/>
          <p:cNvSpPr/>
          <p:nvPr/>
        </p:nvSpPr>
        <p:spPr>
          <a:xfrm>
            <a:off x="-91389" y="750603"/>
            <a:ext cx="9418217" cy="457194"/>
          </a:xfrm>
          <a:prstGeom prst="rect">
            <a:avLst/>
          </a:prstGeom>
          <a:solidFill>
            <a:srgbClr val="FDBB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72"/>
          <p:cNvSpPr/>
          <p:nvPr/>
        </p:nvSpPr>
        <p:spPr>
          <a:xfrm>
            <a:off x="-91389" y="201969"/>
            <a:ext cx="9418217" cy="548634"/>
          </a:xfrm>
          <a:prstGeom prst="rect">
            <a:avLst/>
          </a:prstGeom>
          <a:solidFill>
            <a:srgbClr val="2A24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7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72"/>
          <p:cNvSpPr txBox="1"/>
          <p:nvPr>
            <p:ph idx="1" type="body"/>
          </p:nvPr>
        </p:nvSpPr>
        <p:spPr>
          <a:xfrm>
            <a:off x="234696" y="750684"/>
            <a:ext cx="8763000" cy="457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yoming Department of Transportation logo featuring a layered gold and white triangle shape with a vertical W-Y-O stacked in the center on a triangular gold field. The white triangular field rimming the gold is filled with the words (clockwise from left) Wyoming Transportation Department." id="33" name="Google Shape;33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3796" y="354105"/>
            <a:ext cx="723900" cy="670814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2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72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7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72"/>
          <p:cNvSpPr txBox="1"/>
          <p:nvPr>
            <p:ph idx="2" type="body"/>
          </p:nvPr>
        </p:nvSpPr>
        <p:spPr>
          <a:xfrm>
            <a:off x="234950" y="1609725"/>
            <a:ext cx="8689975" cy="4497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10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8" name="Google Shape;228;p10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9" name="Google Shape;229;p10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10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10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4" name="Google Shape;234;p10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35" name="Google Shape;235;p10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p10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10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0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1" name="Google Shape;241;p10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42" name="Google Shape;242;p10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3" name="Google Shape;243;p10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44" name="Google Shape;244;p10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10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10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0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10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10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10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10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10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10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59" name="Google Shape;259;p10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60" name="Google Shape;260;p10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p10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10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0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5" name="Google Shape;265;p10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10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67" name="Google Shape;267;p10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10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10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0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10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0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10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8" name="Google Shape;278;p11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1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0" name="Google Shape;280;p1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1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1" name="Google Shape;291;p1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1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3"/>
          <p:cNvSpPr/>
          <p:nvPr/>
        </p:nvSpPr>
        <p:spPr>
          <a:xfrm>
            <a:off x="-91389" y="201969"/>
            <a:ext cx="9418217" cy="548634"/>
          </a:xfrm>
          <a:prstGeom prst="rect">
            <a:avLst/>
          </a:prstGeom>
          <a:solidFill>
            <a:srgbClr val="2A24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Wyoming Department of Transportation logo featuring a layered gold and white triangle shape with a vertical W-Y-O stacked in the center on a triangular gold field. The white triangular field rimming the gold is filled with the words (clockwise from left) Wyoming Transportation Department." id="41" name="Google Shape;4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73796" y="354105"/>
            <a:ext cx="723900" cy="67081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3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73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73"/>
          <p:cNvSpPr txBox="1"/>
          <p:nvPr>
            <p:ph idx="1" type="body"/>
          </p:nvPr>
        </p:nvSpPr>
        <p:spPr>
          <a:xfrm>
            <a:off x="234950" y="1192213"/>
            <a:ext cx="8763000" cy="4811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6" name="Google Shape;296;p1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7" name="Google Shape;297;p1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p1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9" name="Google Shape;299;p1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1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3" name="Google Shape;303;p1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4" name="Google Shape;304;p1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5" name="Google Shape;305;p1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8" name="Google Shape;308;p11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09" name="Google Shape;309;p11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10" name="Google Shape;310;p1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1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1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11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6" name="Google Shape;316;p11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7" name="Google Shape;317;p11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18" name="Google Shape;318;p11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319" name="Google Shape;319;p1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0" name="Google Shape;320;p1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1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4" name="Google Shape;324;p1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1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1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9" name="Google Shape;329;p1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1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11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34" name="Google Shape;334;p1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35" name="Google Shape;335;p1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1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7" name="Google Shape;337;p1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0" name="Google Shape;340;p12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41" name="Google Shape;341;p12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42" name="Google Shape;342;p1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1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1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12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8" name="Google Shape;348;p1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9" name="Google Shape;349;p1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0" name="Google Shape;350;p1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12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4" name="Google Shape;354;p1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5" name="Google Shape;355;p1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1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Y:\MGTSERV\~PROGRAMS\Budget\Operating Budget\2015\Graphics &amp; Linked files\Wyoming-Flag.png" id="47" name="Google Shape;47;p74"/>
          <p:cNvPicPr preferRelativeResize="0"/>
          <p:nvPr/>
        </p:nvPicPr>
        <p:blipFill rotWithShape="1">
          <a:blip r:embed="rId2">
            <a:alphaModFix amt="70000"/>
          </a:blip>
          <a:srcRect b="0" l="0" r="0" t="0"/>
          <a:stretch/>
        </p:blipFill>
        <p:spPr>
          <a:xfrm>
            <a:off x="-472439" y="148900"/>
            <a:ext cx="9616440" cy="75392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4"/>
          <p:cNvSpPr/>
          <p:nvPr/>
        </p:nvSpPr>
        <p:spPr>
          <a:xfrm>
            <a:off x="-91389" y="750603"/>
            <a:ext cx="9418217" cy="457194"/>
          </a:xfrm>
          <a:prstGeom prst="rect">
            <a:avLst/>
          </a:prstGeom>
          <a:solidFill>
            <a:srgbClr val="FDBB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74"/>
          <p:cNvSpPr/>
          <p:nvPr/>
        </p:nvSpPr>
        <p:spPr>
          <a:xfrm>
            <a:off x="-91389" y="201969"/>
            <a:ext cx="9418217" cy="548634"/>
          </a:xfrm>
          <a:prstGeom prst="rect">
            <a:avLst/>
          </a:prstGeom>
          <a:solidFill>
            <a:srgbClr val="2A24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74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1" name="Google Shape;51;p74"/>
          <p:cNvSpPr txBox="1"/>
          <p:nvPr>
            <p:ph idx="1" type="body"/>
          </p:nvPr>
        </p:nvSpPr>
        <p:spPr>
          <a:xfrm>
            <a:off x="234696" y="750684"/>
            <a:ext cx="8763000" cy="457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rmAutofit/>
          </a:bodyPr>
          <a:lstStyle>
            <a:lvl1pPr indent="-2286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Wyoming Department of Transportation logo featuring a layered gold and white triangle shape with a vertical W-Y-O stacked in the center on a triangular gold field. The white triangular field rimming the gold is filled with the words (clockwise from left) Wyoming Transportation Department." id="52" name="Google Shape;52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3796" y="354105"/>
            <a:ext cx="723900" cy="670814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74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4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6" name="Google Shape;66;p7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7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7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7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7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7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8" name="Google Shape;78;p7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7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7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7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4" name="Google Shape;84;p7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85" name="Google Shape;85;p7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7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16.xml"/><Relationship Id="rId1" Type="http://schemas.openxmlformats.org/officeDocument/2006/relationships/image" Target="../media/image2.gif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FFFFFF"/>
            </a:gs>
          </a:gsLst>
          <a:lin ang="162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69"/>
          <p:cNvSpPr txBox="1"/>
          <p:nvPr>
            <p:ph idx="10" type="dt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69"/>
          <p:cNvSpPr txBox="1"/>
          <p:nvPr>
            <p:ph idx="11" type="ftr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7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59" name="Google Shape;59;p7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60" name="Google Shape;60;p7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/>
        </p:txBody>
      </p:sp>
      <p:sp>
        <p:nvSpPr>
          <p:cNvPr id="61" name="Google Shape;61;p7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Wyoming Department of Transportation logo featuring a layered gold and white triangle shape with a vertical W-Y-O stacked in the center on a triangular gold field. The white triangular field rimming the gold is filled with the words (clockwise from left) Wyoming Transportation Department." id="62" name="Google Shape;62;p7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98536" y="5685536"/>
            <a:ext cx="723900" cy="67081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4" name="Google Shape;134;p8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8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8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" name="Google Shape;137;p8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9" name="Google Shape;209;p9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9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9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2" name="Google Shape;212;p9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84" name="Google Shape;284;p1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1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1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1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5" Type="http://schemas.openxmlformats.org/officeDocument/2006/relationships/image" Target="../media/image32.png"/><Relationship Id="rId6" Type="http://schemas.openxmlformats.org/officeDocument/2006/relationships/image" Target="../media/image44.png"/><Relationship Id="rId7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Relationship Id="rId4" Type="http://schemas.openxmlformats.org/officeDocument/2006/relationships/image" Target="../media/image1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1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11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38.png"/><Relationship Id="rId6" Type="http://schemas.openxmlformats.org/officeDocument/2006/relationships/image" Target="../media/image1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8.png"/><Relationship Id="rId4" Type="http://schemas.openxmlformats.org/officeDocument/2006/relationships/image" Target="../media/image40.png"/><Relationship Id="rId5" Type="http://schemas.openxmlformats.org/officeDocument/2006/relationships/image" Target="../media/image1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0.png"/><Relationship Id="rId4" Type="http://schemas.openxmlformats.org/officeDocument/2006/relationships/image" Target="../media/image11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8.png"/><Relationship Id="rId4" Type="http://schemas.openxmlformats.org/officeDocument/2006/relationships/image" Target="../media/image1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Relationship Id="rId4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1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dot.state.wy.us/home/engineering_technical_programs/environmental_services.html" TargetMode="External"/><Relationship Id="rId4" Type="http://schemas.openxmlformats.org/officeDocument/2006/relationships/hyperlink" Target="https://www.environment.fhwa.dot.gov/index.asp" TargetMode="External"/><Relationship Id="rId5" Type="http://schemas.openxmlformats.org/officeDocument/2006/relationships/hyperlink" Target="https://www.ecfr.gov/" TargetMode="Externa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5.png"/><Relationship Id="rId4" Type="http://schemas.openxmlformats.org/officeDocument/2006/relationships/image" Target="../media/image6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4.png"/><Relationship Id="rId4" Type="http://schemas.openxmlformats.org/officeDocument/2006/relationships/image" Target="../media/image11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6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7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5.png"/><Relationship Id="rId4" Type="http://schemas.openxmlformats.org/officeDocument/2006/relationships/image" Target="../media/image11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9.png"/><Relationship Id="rId4" Type="http://schemas.openxmlformats.org/officeDocument/2006/relationships/image" Target="../media/image7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9.png"/><Relationship Id="rId4" Type="http://schemas.openxmlformats.org/officeDocument/2006/relationships/image" Target="../media/image8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7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7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85.png"/><Relationship Id="rId4" Type="http://schemas.openxmlformats.org/officeDocument/2006/relationships/image" Target="../media/image84.png"/><Relationship Id="rId5" Type="http://schemas.openxmlformats.org/officeDocument/2006/relationships/image" Target="../media/image11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3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89.png"/><Relationship Id="rId4" Type="http://schemas.openxmlformats.org/officeDocument/2006/relationships/image" Target="../media/image94.png"/><Relationship Id="rId5" Type="http://schemas.openxmlformats.org/officeDocument/2006/relationships/image" Target="../media/image88.png"/><Relationship Id="rId6" Type="http://schemas.openxmlformats.org/officeDocument/2006/relationships/image" Target="../media/image86.png"/><Relationship Id="rId7" Type="http://schemas.openxmlformats.org/officeDocument/2006/relationships/image" Target="../media/image11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3.png"/><Relationship Id="rId4" Type="http://schemas.openxmlformats.org/officeDocument/2006/relationships/image" Target="../media/image9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2.png"/><Relationship Id="rId4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9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9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01.png"/><Relationship Id="rId4" Type="http://schemas.openxmlformats.org/officeDocument/2006/relationships/image" Target="../media/image103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05.png"/><Relationship Id="rId4" Type="http://schemas.openxmlformats.org/officeDocument/2006/relationships/image" Target="../media/image10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4.png"/><Relationship Id="rId4" Type="http://schemas.openxmlformats.org/officeDocument/2006/relationships/image" Target="../media/image10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0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0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jpg"/><Relationship Id="rId6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8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"/>
          <p:cNvSpPr txBox="1"/>
          <p:nvPr>
            <p:ph idx="1" type="body"/>
          </p:nvPr>
        </p:nvSpPr>
        <p:spPr>
          <a:xfrm>
            <a:off x="514135" y="1509623"/>
            <a:ext cx="5669280" cy="2182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45700" spcFirstLastPara="1" rIns="4570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</a:pPr>
            <a:r>
              <a:rPr lang="en-US"/>
              <a:t>Local Public Agency Guide to Getting through NEPA</a:t>
            </a:r>
            <a:endParaRPr/>
          </a:p>
        </p:txBody>
      </p:sp>
      <p:sp>
        <p:nvSpPr>
          <p:cNvPr id="362" name="Google Shape;362;p1"/>
          <p:cNvSpPr txBox="1"/>
          <p:nvPr/>
        </p:nvSpPr>
        <p:spPr>
          <a:xfrm>
            <a:off x="410342" y="6415801"/>
            <a:ext cx="90281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 2024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0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Optional Agency Scoping Letters</a:t>
            </a:r>
            <a:endParaRPr/>
          </a:p>
        </p:txBody>
      </p:sp>
      <p:sp>
        <p:nvSpPr>
          <p:cNvPr id="471" name="Google Shape;471;p1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2" name="Google Shape;472;p10"/>
          <p:cNvSpPr/>
          <p:nvPr/>
        </p:nvSpPr>
        <p:spPr>
          <a:xfrm>
            <a:off x="2590800" y="2771346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U.S. Forest Service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3" name="Google Shape;473;p10"/>
          <p:cNvSpPr/>
          <p:nvPr/>
        </p:nvSpPr>
        <p:spPr>
          <a:xfrm>
            <a:off x="2590800" y="1104900"/>
            <a:ext cx="53340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Local Floodplain Coordinator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4" name="Google Shape;474;p10"/>
          <p:cNvSpPr/>
          <p:nvPr/>
        </p:nvSpPr>
        <p:spPr>
          <a:xfrm>
            <a:off x="2590800" y="19431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U.S. Bureau of Land Management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5" name="Google Shape;475;p10"/>
          <p:cNvSpPr/>
          <p:nvPr/>
        </p:nvSpPr>
        <p:spPr>
          <a:xfrm>
            <a:off x="2590800" y="36195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Natural Resources Conservation Svc.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6" name="Google Shape;476;p10"/>
          <p:cNvSpPr/>
          <p:nvPr/>
        </p:nvSpPr>
        <p:spPr>
          <a:xfrm>
            <a:off x="2578100" y="44577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Tribal Coordination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7" name="Google Shape;477;p10"/>
          <p:cNvSpPr/>
          <p:nvPr/>
        </p:nvSpPr>
        <p:spPr>
          <a:xfrm>
            <a:off x="2590800" y="52959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Local landowners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8" name="Google Shape;47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6200" y="1066800"/>
            <a:ext cx="1066800" cy="75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3500" y="4419600"/>
            <a:ext cx="1066800" cy="759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96200" y="5257800"/>
            <a:ext cx="1066800" cy="7592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10"/>
          <p:cNvGrpSpPr/>
          <p:nvPr/>
        </p:nvGrpSpPr>
        <p:grpSpPr>
          <a:xfrm>
            <a:off x="7696200" y="1905000"/>
            <a:ext cx="1066800" cy="759254"/>
            <a:chOff x="7696200" y="1905000"/>
            <a:chExt cx="1066800" cy="759254"/>
          </a:xfrm>
        </p:grpSpPr>
        <p:pic>
          <p:nvPicPr>
            <p:cNvPr id="482" name="Google Shape;482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96200" y="1905000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300px-BLM_logo.png" id="483" name="Google Shape;483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876363" y="1968501"/>
              <a:ext cx="708837" cy="609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10"/>
          <p:cNvGrpSpPr/>
          <p:nvPr/>
        </p:nvGrpSpPr>
        <p:grpSpPr>
          <a:xfrm>
            <a:off x="7696200" y="2745946"/>
            <a:ext cx="1066800" cy="761654"/>
            <a:chOff x="7696200" y="2745946"/>
            <a:chExt cx="1066800" cy="761654"/>
          </a:xfrm>
        </p:grpSpPr>
        <p:pic>
          <p:nvPicPr>
            <p:cNvPr id="485" name="Google Shape;48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96200" y="2745946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1200px-ForestServiceLogoOfficial.svg.png" id="486" name="Google Shape;486;p1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24800" y="2819400"/>
              <a:ext cx="632828" cy="688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7" name="Google Shape;487;p10"/>
          <p:cNvGrpSpPr/>
          <p:nvPr/>
        </p:nvGrpSpPr>
        <p:grpSpPr>
          <a:xfrm>
            <a:off x="7696200" y="3581400"/>
            <a:ext cx="1066800" cy="759254"/>
            <a:chOff x="7696200" y="3581400"/>
            <a:chExt cx="1066800" cy="759254"/>
          </a:xfrm>
        </p:grpSpPr>
        <p:pic>
          <p:nvPicPr>
            <p:cNvPr id="488" name="Google Shape;488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696200" y="3581400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ramcgee.WYO\AppData\Local\Temp\SNAGHTML53c9487c.PNG" id="489" name="Google Shape;489;p1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07325" y="3784600"/>
              <a:ext cx="904875" cy="381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ownload.jpg" id="490" name="Google Shape;490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8775" y="23145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What to include in Scoping Letters</a:t>
            </a:r>
            <a:endParaRPr/>
          </a:p>
        </p:txBody>
      </p:sp>
      <p:sp>
        <p:nvSpPr>
          <p:cNvPr id="496" name="Google Shape;496;p1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7" name="Google Shape;497;p11"/>
          <p:cNvSpPr txBox="1"/>
          <p:nvPr>
            <p:ph idx="1" type="body"/>
          </p:nvPr>
        </p:nvSpPr>
        <p:spPr>
          <a:xfrm>
            <a:off x="381000" y="1197086"/>
            <a:ext cx="8763000" cy="3248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en-US" sz="2800">
                <a:solidFill>
                  <a:srgbClr val="0070C0"/>
                </a:solidFill>
              </a:rPr>
              <a:t>Detailed Location of the Work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Including City, State and County.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Legal description (Township, Range, Section, ¼ , ¼ 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0070C0"/>
              </a:buClr>
              <a:buSzPts val="2800"/>
              <a:buChar char="•"/>
            </a:pPr>
            <a:r>
              <a:rPr lang="en-US" sz="2800">
                <a:solidFill>
                  <a:srgbClr val="0070C0"/>
                </a:solidFill>
              </a:rPr>
              <a:t>Description of Work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Including map showing the location of the work and the proposed improvements.</a:t>
            </a:r>
            <a:endParaRPr/>
          </a:p>
        </p:txBody>
      </p:sp>
      <p:sp>
        <p:nvSpPr>
          <p:cNvPr id="498" name="Google Shape;498;p11"/>
          <p:cNvSpPr txBox="1"/>
          <p:nvPr/>
        </p:nvSpPr>
        <p:spPr>
          <a:xfrm>
            <a:off x="923026" y="4244197"/>
            <a:ext cx="7067306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Scoping letter contacts and example letters are found in your TAP Project Forms that the LGC Office provides.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Make sure to include the WYDOT project number on all consultation letters. 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Why do we Scope WYDOT ES?</a:t>
            </a:r>
            <a:endParaRPr/>
          </a:p>
        </p:txBody>
      </p:sp>
      <p:sp>
        <p:nvSpPr>
          <p:cNvPr id="504" name="Google Shape;504;p1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p12"/>
          <p:cNvSpPr txBox="1"/>
          <p:nvPr>
            <p:ph idx="1" type="body"/>
          </p:nvPr>
        </p:nvSpPr>
        <p:spPr>
          <a:xfrm>
            <a:off x="234950" y="1122363"/>
            <a:ext cx="8763000" cy="13556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Determinations of the Area of Potential Effect, level of cultural investigation and determinations of eligibility are all made by the lead federal agency per 36 CFR 800. </a:t>
            </a:r>
            <a:endParaRPr sz="2400"/>
          </a:p>
          <a:p>
            <a:pPr indent="0" lvl="0" marL="0" rtl="0" algn="l">
              <a:spcBef>
                <a:spcPts val="3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506" name="Google Shape;50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2724" y="3530015"/>
            <a:ext cx="4450080" cy="260534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507" name="Google Shape;507;p12"/>
          <p:cNvSpPr txBox="1"/>
          <p:nvPr/>
        </p:nvSpPr>
        <p:spPr>
          <a:xfrm>
            <a:off x="234696" y="2478024"/>
            <a:ext cx="83789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FHWA is the lead federal agency and has designated WYDOT to make these determinations on their behalf.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WYDOT Scoping Letter Process</a:t>
            </a:r>
            <a:endParaRPr/>
          </a:p>
        </p:txBody>
      </p:sp>
      <p:sp>
        <p:nvSpPr>
          <p:cNvPr id="513" name="Google Shape;513;p13"/>
          <p:cNvSpPr txBox="1"/>
          <p:nvPr>
            <p:ph idx="12" type="sldNum"/>
          </p:nvPr>
        </p:nvSpPr>
        <p:spPr>
          <a:xfrm>
            <a:off x="6275070" y="6275616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14" name="Google Shape;514;p13"/>
          <p:cNvGrpSpPr/>
          <p:nvPr/>
        </p:nvGrpSpPr>
        <p:grpSpPr>
          <a:xfrm>
            <a:off x="680337" y="2803348"/>
            <a:ext cx="2867535" cy="1762309"/>
            <a:chOff x="1055076" y="1036364"/>
            <a:chExt cx="3833447" cy="1401737"/>
          </a:xfrm>
        </p:grpSpPr>
        <p:sp>
          <p:nvSpPr>
            <p:cNvPr id="515" name="Google Shape;515;p13"/>
            <p:cNvSpPr/>
            <p:nvPr/>
          </p:nvSpPr>
          <p:spPr>
            <a:xfrm rot="5400000">
              <a:off x="2874443" y="914319"/>
              <a:ext cx="194713" cy="438804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3"/>
            <p:cNvSpPr txBox="1"/>
            <p:nvPr/>
          </p:nvSpPr>
          <p:spPr>
            <a:xfrm>
              <a:off x="2840159" y="1036364"/>
              <a:ext cx="263282" cy="2559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300"/>
                <a:buFont typeface="Calibri"/>
                <a:buNone/>
              </a:pPr>
              <a:r>
                <a:t/>
              </a:r>
              <a:endParaRPr sz="1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1055076" y="1328523"/>
              <a:ext cx="3833447" cy="1109578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3"/>
            <p:cNvSpPr txBox="1"/>
            <p:nvPr/>
          </p:nvSpPr>
          <p:spPr>
            <a:xfrm>
              <a:off x="1083635" y="1328522"/>
              <a:ext cx="3776328" cy="11095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0950" lIns="60950" spcFirstLastPara="1" rIns="60950" wrap="square" tIns="609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b="0" i="0" lang="en-US" sz="2000" u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WYDOT will provide language </a:t>
              </a:r>
              <a:r>
                <a:rPr lang="en-US" sz="200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to include in the </a:t>
              </a:r>
              <a:r>
                <a:rPr b="0" i="0" lang="en-US" sz="2000" u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Environmental Template</a:t>
              </a:r>
              <a:endParaRPr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19" name="Google Shape;519;p13"/>
          <p:cNvSpPr/>
          <p:nvPr/>
        </p:nvSpPr>
        <p:spPr>
          <a:xfrm>
            <a:off x="1656904" y="2247114"/>
            <a:ext cx="914400" cy="3810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NO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20" name="Google Shape;520;p13"/>
          <p:cNvSpPr/>
          <p:nvPr/>
        </p:nvSpPr>
        <p:spPr>
          <a:xfrm>
            <a:off x="5817870" y="2239125"/>
            <a:ext cx="914400" cy="381000"/>
          </a:xfrm>
          <a:prstGeom prst="roundRect">
            <a:avLst>
              <a:gd fmla="val 16667" name="adj"/>
            </a:avLst>
          </a:prstGeom>
          <a:solidFill>
            <a:srgbClr val="FFB819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YES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21" name="Google Shape;521;p13"/>
          <p:cNvGrpSpPr/>
          <p:nvPr/>
        </p:nvGrpSpPr>
        <p:grpSpPr>
          <a:xfrm>
            <a:off x="4133088" y="2798064"/>
            <a:ext cx="4435255" cy="4199133"/>
            <a:chOff x="-379425" y="1031440"/>
            <a:chExt cx="4407022" cy="1713188"/>
          </a:xfrm>
        </p:grpSpPr>
        <p:sp>
          <p:nvSpPr>
            <p:cNvPr id="522" name="Google Shape;522;p13"/>
            <p:cNvSpPr/>
            <p:nvPr/>
          </p:nvSpPr>
          <p:spPr>
            <a:xfrm rot="5400000">
              <a:off x="1737501" y="867394"/>
              <a:ext cx="109105" cy="437197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FFB819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-358197" y="1163566"/>
              <a:ext cx="4385794" cy="1204269"/>
            </a:xfrm>
            <a:prstGeom prst="roundRect">
              <a:avLst>
                <a:gd fmla="val 10000" name="adj"/>
              </a:avLst>
            </a:prstGeom>
            <a:solidFill>
              <a:schemeClr val="dk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13"/>
            <p:cNvSpPr txBox="1"/>
            <p:nvPr/>
          </p:nvSpPr>
          <p:spPr>
            <a:xfrm>
              <a:off x="-379425" y="1160377"/>
              <a:ext cx="4321730" cy="1255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b="0" i="0" lang="en-US" sz="2000" u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WYDOT will consult with SHPO and provide a copy of their response and language for the Environmental Template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2000"/>
                <a:buFont typeface="Trebuchet MS"/>
                <a:buNone/>
              </a:pPr>
              <a:r>
                <a:rPr lang="en-US" sz="2000">
                  <a:solidFill>
                    <a:srgbClr val="FF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Trebuchet MS"/>
                <a:buNone/>
              </a:pPr>
              <a:r>
                <a:rPr b="0" i="0" lang="en-US" sz="2000" u="non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Will let you know that a consultant will be required to produce a Cultural or Historical Report and further coordination with WYDOT will be required</a:t>
              </a:r>
              <a:endParaRPr sz="2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525" name="Google Shape;525;p13"/>
            <p:cNvSpPr txBox="1"/>
            <p:nvPr/>
          </p:nvSpPr>
          <p:spPr>
            <a:xfrm>
              <a:off x="1964341" y="2489596"/>
              <a:ext cx="262319" cy="2550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26" name="Google Shape;526;p13"/>
          <p:cNvSpPr/>
          <p:nvPr/>
        </p:nvSpPr>
        <p:spPr>
          <a:xfrm>
            <a:off x="348996" y="1177576"/>
            <a:ext cx="8402623" cy="78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rebuchet MS"/>
              <a:buNone/>
            </a:pP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WYDOT will review the project based on the information provided in the scoping letter and ask “</a:t>
            </a:r>
            <a:r>
              <a:rPr lang="en-US" sz="1800">
                <a:solidFill>
                  <a:srgbClr val="FFB819"/>
                </a:solidFill>
                <a:latin typeface="Trebuchet MS"/>
                <a:ea typeface="Trebuchet MS"/>
                <a:cs typeface="Trebuchet MS"/>
                <a:sym typeface="Trebuchet MS"/>
              </a:rPr>
              <a:t>Is there a potential to affect historical properties</a:t>
            </a:r>
            <a:r>
              <a:rPr lang="en-US" sz="18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?”</a:t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ramcgee.WYO\AppData\Local\Temp\SNAGHTML2caca29f.PNG" id="531" name="Google Shape;53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5376" y="2240280"/>
            <a:ext cx="7278624" cy="461772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1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3" name="Google Shape;533;p14"/>
          <p:cNvSpPr txBox="1"/>
          <p:nvPr>
            <p:ph idx="1" type="body"/>
          </p:nvPr>
        </p:nvSpPr>
        <p:spPr>
          <a:xfrm>
            <a:off x="2308740" y="1145223"/>
            <a:ext cx="5031994" cy="834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None/>
            </a:pPr>
            <a:r>
              <a:rPr lang="en-US">
                <a:solidFill>
                  <a:srgbClr val="00B050"/>
                </a:solidFill>
              </a:rPr>
              <a:t>LGC Environmental Template</a:t>
            </a:r>
            <a:endParaRPr>
              <a:solidFill>
                <a:srgbClr val="00B050"/>
              </a:solidFill>
            </a:endParaRPr>
          </a:p>
        </p:txBody>
      </p:sp>
      <p:sp>
        <p:nvSpPr>
          <p:cNvPr id="534" name="Google Shape;534;p14"/>
          <p:cNvSpPr txBox="1"/>
          <p:nvPr/>
        </p:nvSpPr>
        <p:spPr>
          <a:xfrm>
            <a:off x="558473" y="1847088"/>
            <a:ext cx="3159511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Instructions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Cover/Approval Page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Location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Purpose and Need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Proposed Improvements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Affected Environment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Social Impacts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Archaeological and Historic Impacts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Resources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Physical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Participation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Commitments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Preparer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0391" y="1067086"/>
            <a:ext cx="7878665" cy="5790913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1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1" name="Google Shape;541;p15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Instructions - General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7" name="Google Shape;547;p1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Instructions - TAP</a:t>
            </a:r>
            <a:endParaRPr/>
          </a:p>
        </p:txBody>
      </p:sp>
      <p:pic>
        <p:nvPicPr>
          <p:cNvPr id="548" name="Google Shape;54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158" y="1710585"/>
            <a:ext cx="8317648" cy="3939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4" name="Google Shape;55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5336" y="1139231"/>
            <a:ext cx="6463614" cy="521711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1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Instructions – CMAQ/HRRR</a:t>
            </a:r>
            <a:endParaRPr/>
          </a:p>
        </p:txBody>
      </p:sp>
      <p:pic>
        <p:nvPicPr>
          <p:cNvPr id="556" name="Google Shape;556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396" y="992038"/>
            <a:ext cx="1587260" cy="119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86445" y="4672642"/>
            <a:ext cx="1587260" cy="119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3" name="Google Shape;563;p18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Cover/Approval Page</a:t>
            </a:r>
            <a:endParaRPr/>
          </a:p>
        </p:txBody>
      </p:sp>
      <p:pic>
        <p:nvPicPr>
          <p:cNvPr id="564" name="Google Shape;56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4854" y="925389"/>
            <a:ext cx="4347065" cy="579608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8"/>
          <p:cNvSpPr/>
          <p:nvPr/>
        </p:nvSpPr>
        <p:spPr>
          <a:xfrm rot="-1871437">
            <a:off x="6166646" y="5523962"/>
            <a:ext cx="1670444" cy="914400"/>
          </a:xfrm>
          <a:prstGeom prst="left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chemeClr val="accent1"/>
          </a:solidFill>
          <a:ln cap="flat" cmpd="sng" w="25400">
            <a:solidFill>
              <a:srgbClr val="BA93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8"/>
          <p:cNvSpPr txBox="1"/>
          <p:nvPr/>
        </p:nvSpPr>
        <p:spPr>
          <a:xfrm>
            <a:off x="6764139" y="5448362"/>
            <a:ext cx="120804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Revised 04/2024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2" name="Google Shape;57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091" y="1679640"/>
            <a:ext cx="7135221" cy="3839111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19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Title Block</a:t>
            </a:r>
            <a:endParaRPr/>
          </a:p>
        </p:txBody>
      </p:sp>
      <p:sp>
        <p:nvSpPr>
          <p:cNvPr id="574" name="Google Shape;574;p19"/>
          <p:cNvSpPr txBox="1"/>
          <p:nvPr/>
        </p:nvSpPr>
        <p:spPr>
          <a:xfrm>
            <a:off x="7199806" y="3219280"/>
            <a:ext cx="1521499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WYDOT Project Numbers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CM – CMAQ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HR – HRRR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CD - TAP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Overview of NEPA</a:t>
            </a:r>
            <a:endParaRPr/>
          </a:p>
        </p:txBody>
      </p:sp>
      <p:sp>
        <p:nvSpPr>
          <p:cNvPr id="368" name="Google Shape;368;p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9" name="Google Shape;369;p2"/>
          <p:cNvSpPr txBox="1"/>
          <p:nvPr>
            <p:ph idx="1" type="body"/>
          </p:nvPr>
        </p:nvSpPr>
        <p:spPr>
          <a:xfrm>
            <a:off x="234950" y="1122363"/>
            <a:ext cx="8763000" cy="2302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b="1" lang="en-US" sz="2400" u="sng">
                <a:solidFill>
                  <a:srgbClr val="0070C0"/>
                </a:solidFill>
              </a:rPr>
              <a:t>NEPA – National Environmental Policy Act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Enacted by Congress in 1969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First Major Environmental Law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NEPA requires relevant federal agencies to “consider the environmental effects of proposed major Federal actions.”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https://www.pinclipart.com/picdir/big/554-5543779_cultural-diversity-clipart.png" id="370" name="Google Shape;37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9821" y="4195583"/>
            <a:ext cx="2716257" cy="2309742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"/>
          <p:cNvSpPr txBox="1"/>
          <p:nvPr/>
        </p:nvSpPr>
        <p:spPr>
          <a:xfrm>
            <a:off x="234696" y="3226087"/>
            <a:ext cx="6588798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Major Purposes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 Agencies to make Informed Decisions</a:t>
            </a:r>
            <a:endParaRPr/>
          </a:p>
          <a:p>
            <a:pPr indent="-342900" lvl="1" marL="8001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Citizen Involvement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0" name="Google Shape;580;p20"/>
          <p:cNvPicPr preferRelativeResize="0"/>
          <p:nvPr/>
        </p:nvPicPr>
        <p:blipFill rotWithShape="1">
          <a:blip r:embed="rId3">
            <a:alphaModFix/>
          </a:blip>
          <a:srcRect b="22523" l="1910" r="2233" t="0"/>
          <a:stretch/>
        </p:blipFill>
        <p:spPr>
          <a:xfrm>
            <a:off x="638355" y="821419"/>
            <a:ext cx="7401464" cy="1662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0"/>
          <p:cNvPicPr preferRelativeResize="0"/>
          <p:nvPr/>
        </p:nvPicPr>
        <p:blipFill rotWithShape="1">
          <a:blip r:embed="rId4">
            <a:alphaModFix/>
          </a:blip>
          <a:srcRect b="11936" l="3127" r="0" t="0"/>
          <a:stretch/>
        </p:blipFill>
        <p:spPr>
          <a:xfrm>
            <a:off x="638355" y="2484408"/>
            <a:ext cx="6949039" cy="1191264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20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Template/Ex. - Attachments</a:t>
            </a:r>
            <a:endParaRPr/>
          </a:p>
        </p:txBody>
      </p:sp>
      <p:pic>
        <p:nvPicPr>
          <p:cNvPr id="583" name="Google Shape;58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355" y="3901681"/>
            <a:ext cx="6049219" cy="28197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p20"/>
          <p:cNvCxnSpPr/>
          <p:nvPr/>
        </p:nvCxnSpPr>
        <p:spPr>
          <a:xfrm>
            <a:off x="431320" y="2484408"/>
            <a:ext cx="850392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cxnSp>
        <p:nvCxnSpPr>
          <p:cNvPr id="585" name="Google Shape;585;p20"/>
          <p:cNvCxnSpPr/>
          <p:nvPr/>
        </p:nvCxnSpPr>
        <p:spPr>
          <a:xfrm>
            <a:off x="493776" y="3827253"/>
            <a:ext cx="8503920" cy="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</p:cxnSp>
      <p:pic>
        <p:nvPicPr>
          <p:cNvPr id="586" name="Google Shape;58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17257" y="2510672"/>
            <a:ext cx="1854679" cy="1391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2" name="Google Shape;59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1760" y="741872"/>
            <a:ext cx="4948858" cy="5940369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2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Template – Location, P&amp;N, Improvements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2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Example - Location</a:t>
            </a:r>
            <a:endParaRPr/>
          </a:p>
        </p:txBody>
      </p:sp>
      <p:sp>
        <p:nvSpPr>
          <p:cNvPr id="599" name="Google Shape;599;p2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0" name="Google Shape;60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740" y="1144191"/>
            <a:ext cx="7582958" cy="2257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0740" y="3560114"/>
            <a:ext cx="7582958" cy="242921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2" name="Google Shape;602;p22"/>
          <p:cNvCxnSpPr/>
          <p:nvPr/>
        </p:nvCxnSpPr>
        <p:spPr>
          <a:xfrm>
            <a:off x="750498" y="3907766"/>
            <a:ext cx="7125419" cy="17253"/>
          </a:xfrm>
          <a:prstGeom prst="straightConnector1">
            <a:avLst/>
          </a:prstGeom>
          <a:noFill/>
          <a:ln cap="flat" cmpd="sng" w="9525">
            <a:solidFill>
              <a:srgbClr val="E4431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3" name="Google Shape;603;p22"/>
          <p:cNvCxnSpPr/>
          <p:nvPr/>
        </p:nvCxnSpPr>
        <p:spPr>
          <a:xfrm>
            <a:off x="750498" y="4149306"/>
            <a:ext cx="4183811" cy="0"/>
          </a:xfrm>
          <a:prstGeom prst="straightConnector1">
            <a:avLst/>
          </a:prstGeom>
          <a:noFill/>
          <a:ln cap="flat" cmpd="sng" w="9525">
            <a:solidFill>
              <a:srgbClr val="E4431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4" name="Google Shape;60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80068" y="1590936"/>
            <a:ext cx="1587260" cy="119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2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Example – Purpose and Need</a:t>
            </a:r>
            <a:endParaRPr/>
          </a:p>
        </p:txBody>
      </p:sp>
      <p:sp>
        <p:nvSpPr>
          <p:cNvPr id="610" name="Google Shape;610;p2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11" name="Google Shape;61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068" y="999786"/>
            <a:ext cx="7459290" cy="1786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3067" y="2921419"/>
            <a:ext cx="7394993" cy="2962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3067" y="4528683"/>
            <a:ext cx="7541642" cy="14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56740" y="1332256"/>
            <a:ext cx="1587260" cy="119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24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Example – Improvements</a:t>
            </a:r>
            <a:endParaRPr/>
          </a:p>
        </p:txBody>
      </p:sp>
      <p:sp>
        <p:nvSpPr>
          <p:cNvPr id="620" name="Google Shape;620;p2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21" name="Google Shape;6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795" y="1171670"/>
            <a:ext cx="7706801" cy="121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795" y="2563512"/>
            <a:ext cx="7621064" cy="3439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20906" y="624063"/>
            <a:ext cx="1587260" cy="11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24"/>
          <p:cNvSpPr/>
          <p:nvPr/>
        </p:nvSpPr>
        <p:spPr>
          <a:xfrm>
            <a:off x="4114800" y="1690777"/>
            <a:ext cx="1716657" cy="241540"/>
          </a:xfrm>
          <a:prstGeom prst="rect">
            <a:avLst/>
          </a:prstGeom>
          <a:noFill/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5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Example – Improvements cont.</a:t>
            </a:r>
            <a:endParaRPr/>
          </a:p>
        </p:txBody>
      </p:sp>
      <p:sp>
        <p:nvSpPr>
          <p:cNvPr id="630" name="Google Shape;630;p2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1" name="Google Shape;63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770" y="1055665"/>
            <a:ext cx="7182852" cy="2543530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25"/>
          <p:cNvSpPr/>
          <p:nvPr/>
        </p:nvSpPr>
        <p:spPr>
          <a:xfrm>
            <a:off x="5538158" y="2147977"/>
            <a:ext cx="2363638" cy="18115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1130060" y="2355011"/>
            <a:ext cx="457200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" name="Google Shape;63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2865" y="3623855"/>
            <a:ext cx="7592485" cy="2915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- Affected Environment</a:t>
            </a:r>
            <a:endParaRPr/>
          </a:p>
        </p:txBody>
      </p:sp>
      <p:sp>
        <p:nvSpPr>
          <p:cNvPr id="640" name="Google Shape;640;p2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41" name="Google Shape;6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0543" y="864139"/>
            <a:ext cx="4391305" cy="5857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475" y="2602362"/>
            <a:ext cx="1587260" cy="11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26"/>
          <p:cNvSpPr txBox="1"/>
          <p:nvPr/>
        </p:nvSpPr>
        <p:spPr>
          <a:xfrm>
            <a:off x="474453" y="3792807"/>
            <a:ext cx="162176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E3434"/>
                </a:solidFill>
                <a:latin typeface="Calibri"/>
                <a:ea typeface="Calibri"/>
                <a:cs typeface="Calibri"/>
                <a:sym typeface="Calibri"/>
              </a:rPr>
              <a:t>CMAQ/HRRR should be able to select “NO” on all of these. </a:t>
            </a:r>
            <a:endParaRPr sz="1800">
              <a:solidFill>
                <a:srgbClr val="4E3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2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Land, Community, Relocation</a:t>
            </a:r>
            <a:endParaRPr/>
          </a:p>
        </p:txBody>
      </p:sp>
      <p:sp>
        <p:nvSpPr>
          <p:cNvPr id="649" name="Google Shape;649;p2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50" name="Google Shape;65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7052" y="1059711"/>
            <a:ext cx="7640116" cy="5296639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7"/>
          <p:cNvSpPr/>
          <p:nvPr/>
        </p:nvSpPr>
        <p:spPr>
          <a:xfrm>
            <a:off x="819509" y="2553419"/>
            <a:ext cx="6271404" cy="241539"/>
          </a:xfrm>
          <a:prstGeom prst="rect">
            <a:avLst/>
          </a:prstGeom>
          <a:noFill/>
          <a:ln cap="flat" cmpd="sng" w="25400">
            <a:solidFill>
              <a:srgbClr val="BA93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27"/>
          <p:cNvSpPr/>
          <p:nvPr/>
        </p:nvSpPr>
        <p:spPr>
          <a:xfrm>
            <a:off x="819509" y="4459857"/>
            <a:ext cx="6271404" cy="439947"/>
          </a:xfrm>
          <a:prstGeom prst="rect">
            <a:avLst/>
          </a:prstGeom>
          <a:noFill/>
          <a:ln cap="flat" cmpd="sng" w="25400">
            <a:solidFill>
              <a:srgbClr val="BA93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819509" y="5807568"/>
            <a:ext cx="5745193" cy="439947"/>
          </a:xfrm>
          <a:prstGeom prst="rect">
            <a:avLst/>
          </a:prstGeom>
          <a:noFill/>
          <a:ln cap="flat" cmpd="sng" w="25400">
            <a:solidFill>
              <a:srgbClr val="BA930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8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Land, Community, Relocation cont.</a:t>
            </a:r>
            <a:endParaRPr/>
          </a:p>
        </p:txBody>
      </p:sp>
      <p:sp>
        <p:nvSpPr>
          <p:cNvPr id="659" name="Google Shape;659;p2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0" name="Google Shape;66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687" y="1064934"/>
            <a:ext cx="7339910" cy="500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9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Churches/Schools, Controversy   </a:t>
            </a:r>
            <a:endParaRPr/>
          </a:p>
        </p:txBody>
      </p:sp>
      <p:sp>
        <p:nvSpPr>
          <p:cNvPr id="666" name="Google Shape;666;p2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7" name="Google Shape;66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6705" y="1104575"/>
            <a:ext cx="7630590" cy="464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FHWA and NEPA</a:t>
            </a:r>
            <a:endParaRPr/>
          </a:p>
        </p:txBody>
      </p:sp>
      <p:sp>
        <p:nvSpPr>
          <p:cNvPr id="377" name="Google Shape;377;p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8" name="Google Shape;378;p3"/>
          <p:cNvSpPr txBox="1"/>
          <p:nvPr>
            <p:ph idx="1" type="body"/>
          </p:nvPr>
        </p:nvSpPr>
        <p:spPr>
          <a:xfrm>
            <a:off x="234950" y="1122363"/>
            <a:ext cx="8763000" cy="5295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u="sng"/>
              <a:t>FHWA is committed to</a:t>
            </a:r>
            <a:r>
              <a:rPr lang="en-US"/>
              <a:t>, and required by NEPA to, the </a:t>
            </a:r>
            <a:r>
              <a:rPr lang="en-US" u="sng"/>
              <a:t>examination and avoidance of potential impacts to the social and natural environment</a:t>
            </a:r>
            <a:r>
              <a:rPr lang="en-US"/>
              <a:t> when considering approval of proposed transportation projects. In addition to evaluating the potential environmental effects, </a:t>
            </a:r>
            <a:r>
              <a:rPr lang="en-US" u="sng"/>
              <a:t>FHWA must also take into account the transportation needs of the public in reaching a decision that is in the best overall public interest. </a:t>
            </a:r>
            <a:r>
              <a:rPr lang="en-US"/>
              <a:t>The FHWA NEPA project development process is an approach to balanced transportation decision making that considers those potential impacts.</a:t>
            </a:r>
            <a:endParaRPr/>
          </a:p>
          <a:p>
            <a:pPr indent="0" lvl="0" marL="0" rtl="0" algn="l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0"/>
          <p:cNvSpPr txBox="1"/>
          <p:nvPr>
            <p:ph type="title"/>
          </p:nvPr>
        </p:nvSpPr>
        <p:spPr>
          <a:xfrm>
            <a:off x="0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Affected Environment cont.</a:t>
            </a:r>
            <a:endParaRPr/>
          </a:p>
        </p:txBody>
      </p:sp>
      <p:sp>
        <p:nvSpPr>
          <p:cNvPr id="673" name="Google Shape;673;p3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74" name="Google Shape;67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6737" y="842041"/>
            <a:ext cx="4455992" cy="587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332" y="1996090"/>
            <a:ext cx="1587260" cy="11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0"/>
          <p:cNvSpPr txBox="1"/>
          <p:nvPr/>
        </p:nvSpPr>
        <p:spPr>
          <a:xfrm>
            <a:off x="521897" y="3333184"/>
            <a:ext cx="1544129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E3434"/>
                </a:solidFill>
                <a:latin typeface="Calibri"/>
                <a:ea typeface="Calibri"/>
                <a:cs typeface="Calibri"/>
                <a:sym typeface="Calibri"/>
              </a:rPr>
              <a:t>CMAQ/HRRR the two big ones to pay attention on here are ROW and construction permits</a:t>
            </a:r>
            <a:endParaRPr sz="1800">
              <a:solidFill>
                <a:srgbClr val="4E3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Energy, Utility, Emergency</a:t>
            </a:r>
            <a:endParaRPr/>
          </a:p>
        </p:txBody>
      </p:sp>
      <p:sp>
        <p:nvSpPr>
          <p:cNvPr id="682" name="Google Shape;682;p3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83" name="Google Shape;6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5796" y="974691"/>
            <a:ext cx="6620799" cy="524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2"/>
          <p:cNvSpPr txBox="1"/>
          <p:nvPr>
            <p:ph type="title"/>
          </p:nvPr>
        </p:nvSpPr>
        <p:spPr>
          <a:xfrm>
            <a:off x="62168" y="96351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Env Justice, Public Transportation</a:t>
            </a:r>
            <a:endParaRPr/>
          </a:p>
        </p:txBody>
      </p:sp>
      <p:sp>
        <p:nvSpPr>
          <p:cNvPr id="689" name="Google Shape;689;p3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0" name="Google Shape;69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979" y="1846730"/>
            <a:ext cx="6649378" cy="3181794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32"/>
          <p:cNvSpPr/>
          <p:nvPr/>
        </p:nvSpPr>
        <p:spPr>
          <a:xfrm>
            <a:off x="1268083" y="3183147"/>
            <a:ext cx="3605842" cy="25448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R.O.W, Construction Permits</a:t>
            </a:r>
            <a:endParaRPr/>
          </a:p>
        </p:txBody>
      </p:sp>
      <p:sp>
        <p:nvSpPr>
          <p:cNvPr id="697" name="Google Shape;697;p3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8" name="Google Shape;698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9105" y="842041"/>
            <a:ext cx="4903357" cy="5863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34"/>
          <p:cNvSpPr txBox="1"/>
          <p:nvPr>
            <p:ph type="title"/>
          </p:nvPr>
        </p:nvSpPr>
        <p:spPr>
          <a:xfrm>
            <a:off x="0" y="145012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ROW, Construction Permits </a:t>
            </a:r>
            <a:endParaRPr/>
          </a:p>
        </p:txBody>
      </p:sp>
      <p:sp>
        <p:nvSpPr>
          <p:cNvPr id="704" name="Google Shape;704;p3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5" name="Google Shape;7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047" y="1085523"/>
            <a:ext cx="7201905" cy="468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35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Ped/Bike</a:t>
            </a:r>
            <a:endParaRPr/>
          </a:p>
        </p:txBody>
      </p:sp>
      <p:sp>
        <p:nvSpPr>
          <p:cNvPr id="711" name="Google Shape;711;p3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12" name="Google Shape;71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399" y="1286603"/>
            <a:ext cx="7116168" cy="2438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0399" y="3941803"/>
            <a:ext cx="7116168" cy="1686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Arch/Cultural, 4(f)</a:t>
            </a:r>
            <a:endParaRPr/>
          </a:p>
        </p:txBody>
      </p:sp>
      <p:sp>
        <p:nvSpPr>
          <p:cNvPr id="719" name="Google Shape;719;p3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0" name="Google Shape;7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546" y="1261760"/>
            <a:ext cx="8468907" cy="4334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3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Arch/Cultural, 4(f)</a:t>
            </a:r>
            <a:endParaRPr/>
          </a:p>
        </p:txBody>
      </p:sp>
      <p:sp>
        <p:nvSpPr>
          <p:cNvPr id="726" name="Google Shape;726;p3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27" name="Google Shape;727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441" y="1177531"/>
            <a:ext cx="8200650" cy="52420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8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Arch/Cultural, 4(f)</a:t>
            </a:r>
            <a:endParaRPr/>
          </a:p>
        </p:txBody>
      </p:sp>
      <p:sp>
        <p:nvSpPr>
          <p:cNvPr id="733" name="Google Shape;733;p3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34" name="Google Shape;73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1102" y="1018907"/>
            <a:ext cx="6480658" cy="3060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75867" y="4468483"/>
            <a:ext cx="6480658" cy="149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4696" y="4622561"/>
            <a:ext cx="1587260" cy="1190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39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4(f)</a:t>
            </a:r>
            <a:endParaRPr/>
          </a:p>
        </p:txBody>
      </p:sp>
      <p:sp>
        <p:nvSpPr>
          <p:cNvPr id="742" name="Google Shape;742;p3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3" name="Google Shape;74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652" y="1180786"/>
            <a:ext cx="7668695" cy="449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More Information on NEPA</a:t>
            </a:r>
            <a:endParaRPr/>
          </a:p>
        </p:txBody>
      </p:sp>
      <p:sp>
        <p:nvSpPr>
          <p:cNvPr id="384" name="Google Shape;384;p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5" name="Google Shape;385;p4"/>
          <p:cNvSpPr/>
          <p:nvPr/>
        </p:nvSpPr>
        <p:spPr>
          <a:xfrm>
            <a:off x="731808" y="1281112"/>
            <a:ext cx="7187241" cy="5075238"/>
          </a:xfrm>
          <a:prstGeom prst="roundRect">
            <a:avLst>
              <a:gd fmla="val 16667" name="adj"/>
            </a:avLst>
          </a:prstGeom>
          <a:solidFill>
            <a:srgbClr val="FFB819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WYDOT Environmental Services webpage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http://www.dot.state.wy.us/home/engineering_technical_programs/environmental_services.html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FHWA Environmental Review Toolkit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https://www.environment.fhwa.dot.gov/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Code of Federal Regulations (23 CFR 771)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https://www.ecfr.gov</a:t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0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4(f) Letter</a:t>
            </a:r>
            <a:endParaRPr/>
          </a:p>
        </p:txBody>
      </p:sp>
      <p:sp>
        <p:nvSpPr>
          <p:cNvPr id="749" name="Google Shape;749;p4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0" name="Google Shape;75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5793" y="1191285"/>
            <a:ext cx="3849557" cy="511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696" y="1054103"/>
            <a:ext cx="4383320" cy="53930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2" name="Google Shape;752;p40"/>
          <p:cNvCxnSpPr/>
          <p:nvPr/>
        </p:nvCxnSpPr>
        <p:spPr>
          <a:xfrm>
            <a:off x="4618016" y="1054103"/>
            <a:ext cx="0" cy="5476093"/>
          </a:xfrm>
          <a:prstGeom prst="straightConnector1">
            <a:avLst/>
          </a:prstGeom>
          <a:noFill/>
          <a:ln cap="flat" cmpd="sng" w="9525">
            <a:solidFill>
              <a:srgbClr val="FFC8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Natural Resources Wet</a:t>
            </a:r>
            <a:endParaRPr/>
          </a:p>
        </p:txBody>
      </p:sp>
      <p:sp>
        <p:nvSpPr>
          <p:cNvPr id="758" name="Google Shape;758;p4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9" name="Google Shape;75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0923" y="842041"/>
            <a:ext cx="5050546" cy="571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80" y="2408750"/>
            <a:ext cx="1587260" cy="11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41"/>
          <p:cNvSpPr txBox="1"/>
          <p:nvPr/>
        </p:nvSpPr>
        <p:spPr>
          <a:xfrm>
            <a:off x="334674" y="3698190"/>
            <a:ext cx="162176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E3434"/>
                </a:solidFill>
                <a:latin typeface="Calibri"/>
                <a:ea typeface="Calibri"/>
                <a:cs typeface="Calibri"/>
                <a:sym typeface="Calibri"/>
              </a:rPr>
              <a:t>CMAQ/HRRR should be able to select “NO” on all of these. </a:t>
            </a:r>
            <a:endParaRPr sz="1800">
              <a:solidFill>
                <a:srgbClr val="4E3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 – Natural Resources Wet</a:t>
            </a:r>
            <a:endParaRPr/>
          </a:p>
        </p:txBody>
      </p:sp>
      <p:sp>
        <p:nvSpPr>
          <p:cNvPr id="767" name="Google Shape;767;p4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68" name="Google Shape;76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517" y="1083883"/>
            <a:ext cx="7127357" cy="503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 – Natural Resources Wet</a:t>
            </a:r>
            <a:endParaRPr/>
          </a:p>
        </p:txBody>
      </p:sp>
      <p:sp>
        <p:nvSpPr>
          <p:cNvPr id="774" name="Google Shape;774;p4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5" name="Google Shape;77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100" y="1761892"/>
            <a:ext cx="7163800" cy="3334215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43"/>
          <p:cNvSpPr txBox="1"/>
          <p:nvPr/>
        </p:nvSpPr>
        <p:spPr>
          <a:xfrm>
            <a:off x="3017520" y="4515065"/>
            <a:ext cx="2147977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91425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consultant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44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 – Natural Resources Wet</a:t>
            </a:r>
            <a:endParaRPr/>
          </a:p>
        </p:txBody>
      </p:sp>
      <p:sp>
        <p:nvSpPr>
          <p:cNvPr id="782" name="Google Shape;782;p4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83" name="Google Shape;78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8059" y="1577228"/>
            <a:ext cx="7516274" cy="468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45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 – Natural Resources Wet</a:t>
            </a:r>
            <a:endParaRPr/>
          </a:p>
        </p:txBody>
      </p:sp>
      <p:sp>
        <p:nvSpPr>
          <p:cNvPr id="789" name="Google Shape;789;p4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0" name="Google Shape;79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3963" y="1147314"/>
            <a:ext cx="6286766" cy="535539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45"/>
          <p:cNvSpPr/>
          <p:nvPr/>
        </p:nvSpPr>
        <p:spPr>
          <a:xfrm>
            <a:off x="3709359" y="5495027"/>
            <a:ext cx="906838" cy="2156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Template/Ex. – Farmlands	</a:t>
            </a:r>
            <a:endParaRPr/>
          </a:p>
        </p:txBody>
      </p:sp>
      <p:sp>
        <p:nvSpPr>
          <p:cNvPr id="797" name="Google Shape;797;p4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98" name="Google Shape;798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793" y="1227139"/>
            <a:ext cx="7649643" cy="1581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2864" y="2962561"/>
            <a:ext cx="6697418" cy="17401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0" name="Google Shape;800;p46"/>
          <p:cNvCxnSpPr/>
          <p:nvPr/>
        </p:nvCxnSpPr>
        <p:spPr>
          <a:xfrm>
            <a:off x="405442" y="2881223"/>
            <a:ext cx="8177841" cy="8626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pic>
        <p:nvPicPr>
          <p:cNvPr id="801" name="Google Shape;801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2864" y="4722135"/>
            <a:ext cx="6697418" cy="1733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Natural Resources Bio</a:t>
            </a:r>
            <a:endParaRPr/>
          </a:p>
        </p:txBody>
      </p:sp>
      <p:sp>
        <p:nvSpPr>
          <p:cNvPr id="807" name="Google Shape;807;p4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8" name="Google Shape;8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03564" y="842041"/>
            <a:ext cx="5030481" cy="578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180" y="2408750"/>
            <a:ext cx="1587260" cy="11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47"/>
          <p:cNvSpPr txBox="1"/>
          <p:nvPr/>
        </p:nvSpPr>
        <p:spPr>
          <a:xfrm>
            <a:off x="334674" y="3698190"/>
            <a:ext cx="1621766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E3434"/>
                </a:solidFill>
                <a:latin typeface="Calibri"/>
                <a:ea typeface="Calibri"/>
                <a:cs typeface="Calibri"/>
                <a:sym typeface="Calibri"/>
              </a:rPr>
              <a:t>CMAQ/HRRR scoping the Game and Fish will help you fill out this section.  </a:t>
            </a:r>
            <a:endParaRPr sz="1800">
              <a:solidFill>
                <a:srgbClr val="4E3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Natural Resources Bio</a:t>
            </a:r>
            <a:endParaRPr/>
          </a:p>
        </p:txBody>
      </p:sp>
      <p:sp>
        <p:nvSpPr>
          <p:cNvPr id="816" name="Google Shape;816;p4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7" name="Google Shape;817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729" y="943522"/>
            <a:ext cx="5960471" cy="133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730" y="2389517"/>
            <a:ext cx="6240893" cy="42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48"/>
          <p:cNvSpPr/>
          <p:nvPr/>
        </p:nvSpPr>
        <p:spPr>
          <a:xfrm>
            <a:off x="2078966" y="3985404"/>
            <a:ext cx="3381555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9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Natural Resources Bio</a:t>
            </a:r>
            <a:endParaRPr/>
          </a:p>
        </p:txBody>
      </p:sp>
      <p:sp>
        <p:nvSpPr>
          <p:cNvPr id="825" name="Google Shape;825;p4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6" name="Google Shape;82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729" y="943522"/>
            <a:ext cx="5960471" cy="1337912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49"/>
          <p:cNvSpPr/>
          <p:nvPr/>
        </p:nvSpPr>
        <p:spPr>
          <a:xfrm>
            <a:off x="2078966" y="3985404"/>
            <a:ext cx="3381555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8" name="Google Shape;82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729" y="2288007"/>
            <a:ext cx="5960471" cy="4201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"/>
          <p:cNvSpPr txBox="1"/>
          <p:nvPr>
            <p:ph type="title"/>
          </p:nvPr>
        </p:nvSpPr>
        <p:spPr>
          <a:xfrm>
            <a:off x="234696" y="128766"/>
            <a:ext cx="8763000" cy="9935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US"/>
              <a:t>Why do LPAs have to comply with NEPA?</a:t>
            </a:r>
            <a:endParaRPr/>
          </a:p>
        </p:txBody>
      </p:sp>
      <p:sp>
        <p:nvSpPr>
          <p:cNvPr id="391" name="Google Shape;391;p5"/>
          <p:cNvSpPr txBox="1"/>
          <p:nvPr>
            <p:ph idx="12" type="sldNum"/>
          </p:nvPr>
        </p:nvSpPr>
        <p:spPr>
          <a:xfrm>
            <a:off x="6475883" y="6323899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2" name="Google Shape;392;p5"/>
          <p:cNvSpPr txBox="1"/>
          <p:nvPr>
            <p:ph idx="1" type="body"/>
          </p:nvPr>
        </p:nvSpPr>
        <p:spPr>
          <a:xfrm>
            <a:off x="234950" y="1122363"/>
            <a:ext cx="8763000" cy="4921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NEPA is required on Federal Actions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Federal Money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Federal Permit or Decision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Federal Land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FHWA logo.png" id="393" name="Google Shape;3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885" y="3689691"/>
            <a:ext cx="1154470" cy="1064552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"/>
          <p:cNvSpPr/>
          <p:nvPr/>
        </p:nvSpPr>
        <p:spPr>
          <a:xfrm>
            <a:off x="2515820" y="3947052"/>
            <a:ext cx="839691" cy="54982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12C9C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WYDOTlogo_color_2014.png" id="395" name="Google Shape;3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9484" y="3701343"/>
            <a:ext cx="1286703" cy="1002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5935" y="3660082"/>
            <a:ext cx="1228648" cy="11777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800px-Arrow_PPP_symbol.png" id="397" name="Google Shape;397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6764993" y="4122931"/>
            <a:ext cx="1159577" cy="58081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"/>
          <p:cNvSpPr/>
          <p:nvPr/>
        </p:nvSpPr>
        <p:spPr>
          <a:xfrm>
            <a:off x="5170905" y="3974020"/>
            <a:ext cx="840312" cy="54982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B819"/>
          </a:solidFill>
          <a:ln cap="flat" cmpd="sng" w="25400">
            <a:solidFill>
              <a:srgbClr val="012C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urrency-2022440__340.png" id="399" name="Google Shape;399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58214" y="5190888"/>
            <a:ext cx="555811" cy="55938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"/>
          <p:cNvSpPr txBox="1"/>
          <p:nvPr/>
        </p:nvSpPr>
        <p:spPr>
          <a:xfrm>
            <a:off x="2935666" y="4928622"/>
            <a:ext cx="307555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Calibri"/>
                <a:ea typeface="Calibri"/>
                <a:cs typeface="Calibri"/>
                <a:sym typeface="Calibri"/>
              </a:rPr>
              <a:t>Transportation Alternatives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Calibri"/>
                <a:ea typeface="Calibri"/>
                <a:cs typeface="Calibri"/>
                <a:sym typeface="Calibri"/>
              </a:rPr>
              <a:t>Congestion Mitigation Air Quality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Calibri"/>
                <a:ea typeface="Calibri"/>
                <a:cs typeface="Calibri"/>
                <a:sym typeface="Calibri"/>
              </a:rPr>
              <a:t>High Risk Rural Roads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Calibri"/>
                <a:ea typeface="Calibri"/>
                <a:cs typeface="Calibri"/>
                <a:sym typeface="Calibri"/>
              </a:rPr>
              <a:t>Industrial Road Program</a:t>
            </a:r>
            <a:endParaRPr sz="1600">
              <a:solidFill>
                <a:srgbClr val="012C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"/>
          <p:cNvSpPr txBox="1"/>
          <p:nvPr/>
        </p:nvSpPr>
        <p:spPr>
          <a:xfrm>
            <a:off x="6312652" y="4928622"/>
            <a:ext cx="164041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Calibri"/>
                <a:ea typeface="Calibri"/>
                <a:cs typeface="Calibri"/>
                <a:sym typeface="Calibri"/>
              </a:rPr>
              <a:t>Local Agencies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Calibri"/>
                <a:ea typeface="Calibri"/>
                <a:cs typeface="Calibri"/>
                <a:sym typeface="Calibri"/>
              </a:rPr>
              <a:t>and the Public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50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Natural Resources Bio</a:t>
            </a:r>
            <a:endParaRPr/>
          </a:p>
        </p:txBody>
      </p:sp>
      <p:sp>
        <p:nvSpPr>
          <p:cNvPr id="834" name="Google Shape;834;p5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5" name="Google Shape;835;p50"/>
          <p:cNvSpPr/>
          <p:nvPr/>
        </p:nvSpPr>
        <p:spPr>
          <a:xfrm>
            <a:off x="2078966" y="3985404"/>
            <a:ext cx="3381555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6" name="Google Shape;83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571" y="1209538"/>
            <a:ext cx="6741364" cy="24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4571" y="3915274"/>
            <a:ext cx="6741364" cy="2995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8" name="Google Shape;838;p50"/>
          <p:cNvCxnSpPr/>
          <p:nvPr/>
        </p:nvCxnSpPr>
        <p:spPr>
          <a:xfrm>
            <a:off x="500332" y="3811756"/>
            <a:ext cx="8092656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Natural Resources Bio</a:t>
            </a:r>
            <a:endParaRPr/>
          </a:p>
        </p:txBody>
      </p:sp>
      <p:sp>
        <p:nvSpPr>
          <p:cNvPr id="844" name="Google Shape;844;p5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5" name="Google Shape;845;p51"/>
          <p:cNvSpPr/>
          <p:nvPr/>
        </p:nvSpPr>
        <p:spPr>
          <a:xfrm>
            <a:off x="2078966" y="3985404"/>
            <a:ext cx="3381555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Google Shape;8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5664" y="1137327"/>
            <a:ext cx="7621064" cy="5325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5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Physical Impacts</a:t>
            </a:r>
            <a:endParaRPr/>
          </a:p>
        </p:txBody>
      </p:sp>
      <p:sp>
        <p:nvSpPr>
          <p:cNvPr id="852" name="Google Shape;852;p5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53" name="Google Shape;853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8694" y="974270"/>
            <a:ext cx="4049256" cy="484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8694" y="5792736"/>
            <a:ext cx="4040925" cy="84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9180" y="1813528"/>
            <a:ext cx="1587260" cy="1190445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52"/>
          <p:cNvSpPr txBox="1"/>
          <p:nvPr/>
        </p:nvSpPr>
        <p:spPr>
          <a:xfrm>
            <a:off x="351927" y="3154726"/>
            <a:ext cx="1621766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E3434"/>
                </a:solidFill>
                <a:latin typeface="Calibri"/>
                <a:ea typeface="Calibri"/>
                <a:cs typeface="Calibri"/>
                <a:sym typeface="Calibri"/>
              </a:rPr>
              <a:t>CMAQ/HRRR should be able to select “NO” on most of these. Please review the material sources and temporary impacts.  </a:t>
            </a:r>
            <a:endParaRPr sz="1800">
              <a:solidFill>
                <a:srgbClr val="4E343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5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Physical Impacts</a:t>
            </a:r>
            <a:endParaRPr/>
          </a:p>
        </p:txBody>
      </p:sp>
      <p:sp>
        <p:nvSpPr>
          <p:cNvPr id="862" name="Google Shape;862;p5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3" name="Google Shape;86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6680" y="844681"/>
            <a:ext cx="5283803" cy="5711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54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Physical Impacts</a:t>
            </a:r>
            <a:endParaRPr/>
          </a:p>
        </p:txBody>
      </p:sp>
      <p:sp>
        <p:nvSpPr>
          <p:cNvPr id="869" name="Google Shape;869;p5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0" name="Google Shape;87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5400" y="991713"/>
            <a:ext cx="5047272" cy="552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55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Physical Impacts</a:t>
            </a:r>
            <a:endParaRPr/>
          </a:p>
        </p:txBody>
      </p:sp>
      <p:sp>
        <p:nvSpPr>
          <p:cNvPr id="876" name="Google Shape;876;p5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77" name="Google Shape;87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0059" y="842041"/>
            <a:ext cx="6792273" cy="5830114"/>
          </a:xfrm>
          <a:prstGeom prst="rect">
            <a:avLst/>
          </a:prstGeom>
          <a:noFill/>
          <a:ln>
            <a:noFill/>
          </a:ln>
        </p:spPr>
      </p:pic>
      <p:sp>
        <p:nvSpPr>
          <p:cNvPr id="878" name="Google Shape;878;p55"/>
          <p:cNvSpPr txBox="1"/>
          <p:nvPr/>
        </p:nvSpPr>
        <p:spPr>
          <a:xfrm>
            <a:off x="2587925" y="6039947"/>
            <a:ext cx="128016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Consultant</a:t>
            </a:r>
            <a:endParaRPr sz="14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5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Template/Ex. – Public Participation</a:t>
            </a:r>
            <a:endParaRPr/>
          </a:p>
        </p:txBody>
      </p:sp>
      <p:sp>
        <p:nvSpPr>
          <p:cNvPr id="884" name="Google Shape;884;p5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85" name="Google Shape;885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970" y="972432"/>
            <a:ext cx="7135221" cy="98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970" y="2120829"/>
            <a:ext cx="6882236" cy="1335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6970" y="3566097"/>
            <a:ext cx="6882236" cy="73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6023" y="4567904"/>
            <a:ext cx="7116168" cy="943107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56"/>
          <p:cNvSpPr/>
          <p:nvPr/>
        </p:nvSpPr>
        <p:spPr>
          <a:xfrm>
            <a:off x="5003321" y="4045789"/>
            <a:ext cx="638354" cy="163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0" name="Google Shape;890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73696" y="3526109"/>
            <a:ext cx="1587260" cy="119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44942" y="4866338"/>
            <a:ext cx="1587260" cy="11904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2" name="Google Shape;892;p56"/>
          <p:cNvCxnSpPr/>
          <p:nvPr/>
        </p:nvCxnSpPr>
        <p:spPr>
          <a:xfrm>
            <a:off x="234696" y="2044460"/>
            <a:ext cx="8383093" cy="8627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– Env Commitments</a:t>
            </a:r>
            <a:endParaRPr/>
          </a:p>
        </p:txBody>
      </p:sp>
      <p:sp>
        <p:nvSpPr>
          <p:cNvPr id="898" name="Google Shape;898;p5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99" name="Google Shape;89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894" y="1337970"/>
            <a:ext cx="7450604" cy="4303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58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Env Commitments</a:t>
            </a:r>
            <a:endParaRPr/>
          </a:p>
        </p:txBody>
      </p:sp>
      <p:sp>
        <p:nvSpPr>
          <p:cNvPr id="905" name="Google Shape;905;p5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6" name="Google Shape;906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9956" y="1073445"/>
            <a:ext cx="5612479" cy="901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58"/>
          <p:cNvPicPr preferRelativeResize="0"/>
          <p:nvPr/>
        </p:nvPicPr>
        <p:blipFill rotWithShape="1">
          <a:blip r:embed="rId4">
            <a:alphaModFix/>
          </a:blip>
          <a:srcRect b="7510" l="0" r="0" t="0"/>
          <a:stretch/>
        </p:blipFill>
        <p:spPr>
          <a:xfrm>
            <a:off x="1809956" y="1936819"/>
            <a:ext cx="5612479" cy="4602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59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Ex. – Env Commitments</a:t>
            </a:r>
            <a:endParaRPr/>
          </a:p>
        </p:txBody>
      </p:sp>
      <p:sp>
        <p:nvSpPr>
          <p:cNvPr id="913" name="Google Shape;913;p5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14" name="Google Shape;914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4696" y="1191513"/>
            <a:ext cx="6726821" cy="1142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263" y="2522848"/>
            <a:ext cx="3559730" cy="96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5263" y="3488352"/>
            <a:ext cx="3490667" cy="31813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7" name="Google Shape;917;p59"/>
          <p:cNvCxnSpPr/>
          <p:nvPr/>
        </p:nvCxnSpPr>
        <p:spPr>
          <a:xfrm>
            <a:off x="234696" y="2334089"/>
            <a:ext cx="7865508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</p:cxnSp>
      <p:sp>
        <p:nvSpPr>
          <p:cNvPr id="918" name="Google Shape;918;p59"/>
          <p:cNvSpPr txBox="1"/>
          <p:nvPr/>
        </p:nvSpPr>
        <p:spPr>
          <a:xfrm>
            <a:off x="4339085" y="2683561"/>
            <a:ext cx="4416725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You do not need to regurgitate the whole Game and Fish Letter in this section.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You also do not have to implement all of their recommendations.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You must implement timing restrictions and sage grouse restrictions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If you mention any commitments in above sections they must be put here too.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Levels of NEPA	</a:t>
            </a:r>
            <a:endParaRPr/>
          </a:p>
        </p:txBody>
      </p:sp>
      <p:sp>
        <p:nvSpPr>
          <p:cNvPr id="407" name="Google Shape;407;p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8" name="Google Shape;408;p6"/>
          <p:cNvSpPr txBox="1"/>
          <p:nvPr>
            <p:ph idx="1" type="body"/>
          </p:nvPr>
        </p:nvSpPr>
        <p:spPr>
          <a:xfrm>
            <a:off x="-15471" y="1138570"/>
            <a:ext cx="6143709" cy="8484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There are three levels of NEPA. </a:t>
            </a:r>
            <a:endParaRPr/>
          </a:p>
        </p:txBody>
      </p:sp>
      <p:pic>
        <p:nvPicPr>
          <p:cNvPr descr="stack of papers documents office business" id="409" name="Google Shape;4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8175" y="3752717"/>
            <a:ext cx="4067175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"/>
          <p:cNvSpPr txBox="1"/>
          <p:nvPr/>
        </p:nvSpPr>
        <p:spPr>
          <a:xfrm>
            <a:off x="-60982" y="1970704"/>
            <a:ext cx="6709401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Categorical Exclusions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not have an significant impact on the environment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"/>
          <p:cNvSpPr txBox="1"/>
          <p:nvPr/>
        </p:nvSpPr>
        <p:spPr>
          <a:xfrm>
            <a:off x="-60982" y="2891274"/>
            <a:ext cx="7514301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Environmental Assessments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Uncertain if there is an significant impact on the environment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6"/>
          <p:cNvSpPr txBox="1"/>
          <p:nvPr/>
        </p:nvSpPr>
        <p:spPr>
          <a:xfrm>
            <a:off x="-60983" y="3849278"/>
            <a:ext cx="6709401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Environmental Impact Statements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Certain there is a significant impact on the environment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6"/>
          <p:cNvSpPr txBox="1"/>
          <p:nvPr/>
        </p:nvSpPr>
        <p:spPr>
          <a:xfrm>
            <a:off x="664235" y="5144052"/>
            <a:ext cx="332116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99% of WYDOT’s projects are CEs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100% of pass-thru LPA projects are CEs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0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Template - Signatures</a:t>
            </a:r>
            <a:endParaRPr/>
          </a:p>
        </p:txBody>
      </p:sp>
      <p:sp>
        <p:nvSpPr>
          <p:cNvPr id="924" name="Google Shape;924;p60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25" name="Google Shape;92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3889" y="2119129"/>
            <a:ext cx="7316221" cy="2619741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60"/>
          <p:cNvSpPr txBox="1"/>
          <p:nvPr/>
        </p:nvSpPr>
        <p:spPr>
          <a:xfrm>
            <a:off x="4520242" y="2208362"/>
            <a:ext cx="34333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 person(s) who filled out the Environmental Template. 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60"/>
          <p:cNvSpPr txBox="1"/>
          <p:nvPr/>
        </p:nvSpPr>
        <p:spPr>
          <a:xfrm>
            <a:off x="5667555" y="4295955"/>
            <a:ext cx="1820173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Date which was signed. Should also be the same or within a day or two of the date on page one. 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61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to Avoid</a:t>
            </a:r>
            <a:endParaRPr/>
          </a:p>
        </p:txBody>
      </p:sp>
      <p:sp>
        <p:nvSpPr>
          <p:cNvPr id="933" name="Google Shape;933;p61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8,700+ Avoid Danger Stock Illustrations, Royalty-Free Vector Graphics &amp; Clip  Art - iStock | Avoid obstacle, Pitfall, Umbrella" id="934" name="Google Shape;93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7350" y="1656095"/>
            <a:ext cx="5829300" cy="3886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2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on the Template	</a:t>
            </a:r>
            <a:endParaRPr/>
          </a:p>
        </p:txBody>
      </p:sp>
      <p:sp>
        <p:nvSpPr>
          <p:cNvPr id="940" name="Google Shape;940;p62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1" name="Google Shape;941;p62"/>
          <p:cNvSpPr txBox="1"/>
          <p:nvPr/>
        </p:nvSpPr>
        <p:spPr>
          <a:xfrm>
            <a:off x="2355850" y="4751717"/>
            <a:ext cx="5131878" cy="646331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Template is a word document and is fillable. Do not take a PDF and add text to it. </a:t>
            </a:r>
            <a:endParaRPr/>
          </a:p>
        </p:txBody>
      </p:sp>
      <p:pic>
        <p:nvPicPr>
          <p:cNvPr id="942" name="Google Shape;94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877" y="1035048"/>
            <a:ext cx="8739902" cy="182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Google Shape;943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877" y="2882900"/>
            <a:ext cx="8899743" cy="1625598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Google Shape;944;p62"/>
          <p:cNvSpPr/>
          <p:nvPr/>
        </p:nvSpPr>
        <p:spPr>
          <a:xfrm>
            <a:off x="5003321" y="4045789"/>
            <a:ext cx="638354" cy="1639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3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- Arch/Cultural</a:t>
            </a:r>
            <a:endParaRPr/>
          </a:p>
        </p:txBody>
      </p:sp>
      <p:sp>
        <p:nvSpPr>
          <p:cNvPr id="950" name="Google Shape;950;p63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1" name="Google Shape;95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5324" y="1963275"/>
            <a:ext cx="6990749" cy="147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696" y="2106826"/>
            <a:ext cx="1186495" cy="1186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– T&amp;E </a:t>
            </a:r>
            <a:endParaRPr/>
          </a:p>
        </p:txBody>
      </p:sp>
      <p:sp>
        <p:nvSpPr>
          <p:cNvPr id="958" name="Google Shape;958;p64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9" name="Google Shape;959;p64"/>
          <p:cNvSpPr/>
          <p:nvPr/>
        </p:nvSpPr>
        <p:spPr>
          <a:xfrm>
            <a:off x="2009955" y="4222541"/>
            <a:ext cx="3381555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0" name="Google Shape;96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7471" y="1267843"/>
            <a:ext cx="6802181" cy="1753873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64"/>
          <p:cNvSpPr txBox="1"/>
          <p:nvPr/>
        </p:nvSpPr>
        <p:spPr>
          <a:xfrm>
            <a:off x="987471" y="3075975"/>
            <a:ext cx="6802181" cy="307777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Does not include if they are impacting any of these species or habitat.</a:t>
            </a:r>
            <a:endParaRPr/>
          </a:p>
        </p:txBody>
      </p:sp>
      <p:pic>
        <p:nvPicPr>
          <p:cNvPr id="962" name="Google Shape;962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478" y="1841937"/>
            <a:ext cx="490049" cy="88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65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- Wetlands</a:t>
            </a:r>
            <a:endParaRPr/>
          </a:p>
        </p:txBody>
      </p:sp>
      <p:sp>
        <p:nvSpPr>
          <p:cNvPr id="968" name="Google Shape;968;p65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9" name="Google Shape;969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6549" y="998855"/>
            <a:ext cx="5507393" cy="4195259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65"/>
          <p:cNvSpPr txBox="1"/>
          <p:nvPr/>
        </p:nvSpPr>
        <p:spPr>
          <a:xfrm>
            <a:off x="1866549" y="5194114"/>
            <a:ext cx="5243804" cy="1384995"/>
          </a:xfrm>
          <a:prstGeom prst="rect">
            <a:avLst/>
          </a:prstGeom>
          <a:solidFill>
            <a:srgbClr val="FFFFFF"/>
          </a:solidFill>
          <a:ln cap="flat" cmpd="sng" w="25400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– A aquatic resources delineation was completed.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– Coordination with the USACE occurred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Stated that design would minimize impacts. However did not show impacts in plans and did not discuss total wetland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waters of the U.S.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impacts. </a:t>
            </a:r>
            <a:endParaRPr/>
          </a:p>
        </p:txBody>
      </p:sp>
      <p:pic>
        <p:nvPicPr>
          <p:cNvPr id="971" name="Google Shape;971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5425" y="3713870"/>
            <a:ext cx="490049" cy="885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66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– Vegetation </a:t>
            </a:r>
            <a:endParaRPr/>
          </a:p>
        </p:txBody>
      </p:sp>
      <p:sp>
        <p:nvSpPr>
          <p:cNvPr id="977" name="Google Shape;977;p66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8" name="Google Shape;978;p66"/>
          <p:cNvSpPr/>
          <p:nvPr/>
        </p:nvSpPr>
        <p:spPr>
          <a:xfrm>
            <a:off x="2009955" y="4222541"/>
            <a:ext cx="3381555" cy="16390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9" name="Google Shape;97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441" y="1002264"/>
            <a:ext cx="6900333" cy="2583108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66"/>
          <p:cNvSpPr txBox="1"/>
          <p:nvPr/>
        </p:nvSpPr>
        <p:spPr>
          <a:xfrm>
            <a:off x="863441" y="3642650"/>
            <a:ext cx="6900333" cy="229293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Ute Ladies’-Tresses is a T&amp;E species and it would be more appropriate to discuss this in the T&amp;E Section.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CE has an issue with stating there will be an impact to wetlands and riparian areas. Then in this section it says minimally affected, what does that mean?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Ute ladies’-tresses orchid survey is not completed yet. Do not wait until the last minute and then try to rush through the project.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not state if Ute ladies’-tresses orchids that will be impacted.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p66"/>
          <p:cNvSpPr txBox="1"/>
          <p:nvPr/>
        </p:nvSpPr>
        <p:spPr>
          <a:xfrm>
            <a:off x="863441" y="5935585"/>
            <a:ext cx="6900333" cy="584775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good to state and should also be stated in the commitment section at the end of the CE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2" name="Google Shape;982;p66"/>
          <p:cNvSpPr/>
          <p:nvPr/>
        </p:nvSpPr>
        <p:spPr>
          <a:xfrm>
            <a:off x="931653" y="3295291"/>
            <a:ext cx="5589917" cy="224286"/>
          </a:xfrm>
          <a:prstGeom prst="rect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6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Pitfalls – Physical Impacts</a:t>
            </a:r>
            <a:endParaRPr/>
          </a:p>
        </p:txBody>
      </p:sp>
      <p:sp>
        <p:nvSpPr>
          <p:cNvPr id="988" name="Google Shape;988;p6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89" name="Google Shape;98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601" y="1586796"/>
            <a:ext cx="7679891" cy="264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67"/>
          <p:cNvSpPr/>
          <p:nvPr/>
        </p:nvSpPr>
        <p:spPr>
          <a:xfrm>
            <a:off x="6366294" y="3726611"/>
            <a:ext cx="431321" cy="224287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67"/>
          <p:cNvSpPr/>
          <p:nvPr/>
        </p:nvSpPr>
        <p:spPr>
          <a:xfrm>
            <a:off x="3456317" y="3950898"/>
            <a:ext cx="2452777" cy="224287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67"/>
          <p:cNvSpPr txBox="1"/>
          <p:nvPr/>
        </p:nvSpPr>
        <p:spPr>
          <a:xfrm>
            <a:off x="1166360" y="4485224"/>
            <a:ext cx="6597414" cy="155427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try and figure all the areas you need now. It is easier to get them all cleared at the same time then have to send a consultant back out later. 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Plus the CE needs to cover all areas that you will impact that are related to the project.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6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8" name="Google Shape;998;p68"/>
          <p:cNvSpPr/>
          <p:nvPr/>
        </p:nvSpPr>
        <p:spPr>
          <a:xfrm>
            <a:off x="1357251" y="1580769"/>
            <a:ext cx="6228784" cy="23083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>
                  <a:noFill/>
                </a:ln>
                <a:noFill/>
                <a:latin typeface="Calibri"/>
              </a:rPr>
              <a:t/>
            </a:r>
            <a:br>
              <a:rPr b="0" i="0">
                <a:ln>
                  <a:noFill/>
                </a:ln>
                <a:noFill/>
                <a:latin typeface="Calibri"/>
              </a:rPr>
            </a:br>
            <a:r>
              <a:rPr b="0" i="0">
                <a:ln>
                  <a:noFill/>
                </a:ln>
                <a:noFill/>
                <a:latin typeface="Calibri"/>
              </a:rPr>
              <a:t/>
            </a:r>
            <a:br>
              <a:rPr b="0" i="0">
                <a:ln>
                  <a:noFill/>
                </a:ln>
                <a:noFill/>
                <a:latin typeface="Calibri"/>
              </a:rPr>
            </a:br>
            <a:r>
              <a:rPr b="0" i="0">
                <a:ln>
                  <a:noFill/>
                </a:ln>
                <a:noFill/>
                <a:latin typeface="Calibri"/>
              </a:rPr>
              <a:t>Questions</a:t>
            </a: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PCE Agreement</a:t>
            </a:r>
            <a:endParaRPr/>
          </a:p>
        </p:txBody>
      </p:sp>
      <p:sp>
        <p:nvSpPr>
          <p:cNvPr id="419" name="Google Shape;419;p7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0" name="Google Shape;420;p7"/>
          <p:cNvSpPr txBox="1"/>
          <p:nvPr>
            <p:ph idx="1" type="body"/>
          </p:nvPr>
        </p:nvSpPr>
        <p:spPr>
          <a:xfrm>
            <a:off x="513791" y="971705"/>
            <a:ext cx="8001559" cy="9745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>
                <a:latin typeface="Trebuchet MS"/>
                <a:ea typeface="Trebuchet MS"/>
                <a:cs typeface="Trebuchet MS"/>
                <a:sym typeface="Trebuchet MS"/>
              </a:rPr>
              <a:t>FHWA / WYDOT have a Programmatic Agreement regarding the processing of actions classified as Categorical Exclusions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FHWA logo.png" id="421" name="Google Shape;4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4894" y="2201863"/>
            <a:ext cx="1247469" cy="138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6375" y="2827037"/>
            <a:ext cx="75964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YDOTlogo_color_2010.jpg" id="423" name="Google Shape;42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76480" y="2363788"/>
            <a:ext cx="128147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7"/>
          <p:cNvSpPr txBox="1"/>
          <p:nvPr/>
        </p:nvSpPr>
        <p:spPr>
          <a:xfrm>
            <a:off x="471964" y="4689806"/>
            <a:ext cx="852573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Applies to all WYDOT projects and pass through funding from FHWA. 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This agreement sets the thresholds on what type of CEs WYDOT can approve.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WYDOT will make the determination on the correct NEPA level on LGC projects.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12826" y="3539856"/>
            <a:ext cx="738274" cy="928627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"/>
          <p:cNvSpPr txBox="1"/>
          <p:nvPr/>
        </p:nvSpPr>
        <p:spPr>
          <a:xfrm>
            <a:off x="508300" y="5722575"/>
            <a:ext cx="771155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 LGC Environmental Template meets the requirements of the PCE Agreement</a:t>
            </a:r>
            <a:endParaRPr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Before You Begin</a:t>
            </a:r>
            <a:endParaRPr/>
          </a:p>
        </p:txBody>
      </p:sp>
      <p:sp>
        <p:nvSpPr>
          <p:cNvPr id="432" name="Google Shape;432;p8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3" name="Google Shape;433;p8"/>
          <p:cNvSpPr txBox="1"/>
          <p:nvPr>
            <p:ph idx="1" type="body"/>
          </p:nvPr>
        </p:nvSpPr>
        <p:spPr>
          <a:xfrm>
            <a:off x="4240022" y="1609035"/>
            <a:ext cx="4344141" cy="3859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Use the most recent template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Do not modify the template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/>
              <a:t>It is locked down to let you only type where you need to type</a:t>
            </a:r>
            <a:endParaRPr sz="2800"/>
          </a:p>
        </p:txBody>
      </p:sp>
      <p:grpSp>
        <p:nvGrpSpPr>
          <p:cNvPr id="434" name="Google Shape;434;p8"/>
          <p:cNvGrpSpPr/>
          <p:nvPr/>
        </p:nvGrpSpPr>
        <p:grpSpPr>
          <a:xfrm>
            <a:off x="263136" y="1198167"/>
            <a:ext cx="1904997" cy="3379692"/>
            <a:chOff x="3048000" y="1586753"/>
            <a:chExt cx="359395" cy="3379692"/>
          </a:xfrm>
        </p:grpSpPr>
        <p:pic>
          <p:nvPicPr>
            <p:cNvPr id="435" name="Google Shape;435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48000" y="1586753"/>
              <a:ext cx="359395" cy="1689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flipH="1" rot="10800000">
              <a:off x="3048000" y="3276598"/>
              <a:ext cx="359395" cy="16898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7" name="Google Shape;437;p8"/>
          <p:cNvSpPr txBox="1"/>
          <p:nvPr/>
        </p:nvSpPr>
        <p:spPr>
          <a:xfrm>
            <a:off x="887990" y="1838535"/>
            <a:ext cx="122221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849F4F"/>
                </a:solidFill>
                <a:latin typeface="Trebuchet MS"/>
                <a:ea typeface="Trebuchet MS"/>
                <a:cs typeface="Trebuchet MS"/>
                <a:sym typeface="Trebuchet MS"/>
              </a:rPr>
              <a:t>Most Recent Template</a:t>
            </a:r>
            <a:endParaRPr sz="1600">
              <a:solidFill>
                <a:srgbClr val="849F4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8" name="Google Shape;438;p8"/>
          <p:cNvSpPr txBox="1"/>
          <p:nvPr/>
        </p:nvSpPr>
        <p:spPr>
          <a:xfrm>
            <a:off x="851400" y="2888013"/>
            <a:ext cx="129539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97322E"/>
                </a:solidFill>
                <a:latin typeface="Trebuchet MS"/>
                <a:ea typeface="Trebuchet MS"/>
                <a:cs typeface="Trebuchet MS"/>
                <a:sym typeface="Trebuchet MS"/>
              </a:rPr>
              <a:t>Wrong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97322E"/>
                </a:solidFill>
                <a:latin typeface="Trebuchet MS"/>
                <a:ea typeface="Trebuchet MS"/>
                <a:cs typeface="Trebuchet MS"/>
                <a:sym typeface="Trebuchet MS"/>
              </a:rPr>
              <a:t>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97322E"/>
                </a:solidFill>
                <a:latin typeface="Trebuchet MS"/>
                <a:ea typeface="Trebuchet MS"/>
                <a:cs typeface="Trebuchet MS"/>
                <a:sym typeface="Trebuchet MS"/>
              </a:rPr>
              <a:t>Modified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>
                <a:solidFill>
                  <a:srgbClr val="97322E"/>
                </a:solidFill>
                <a:latin typeface="Trebuchet MS"/>
                <a:ea typeface="Trebuchet MS"/>
                <a:cs typeface="Trebuchet MS"/>
                <a:sym typeface="Trebuchet MS"/>
              </a:rPr>
              <a:t>Templates</a:t>
            </a:r>
            <a:endParaRPr sz="1400">
              <a:solidFill>
                <a:srgbClr val="97322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39" name="Google Shape;43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04872" y="1821959"/>
            <a:ext cx="14732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8"/>
          <p:cNvSpPr txBox="1"/>
          <p:nvPr/>
        </p:nvSpPr>
        <p:spPr>
          <a:xfrm>
            <a:off x="887990" y="5156021"/>
            <a:ext cx="686613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Review the template and based on your project you may not need to hire a consultant to fill this form out.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9"/>
          <p:cNvSpPr txBox="1"/>
          <p:nvPr>
            <p:ph type="title"/>
          </p:nvPr>
        </p:nvSpPr>
        <p:spPr>
          <a:xfrm>
            <a:off x="234696" y="128766"/>
            <a:ext cx="8763000" cy="713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/>
              <a:t>Agency Scoping Letters</a:t>
            </a:r>
            <a:endParaRPr/>
          </a:p>
        </p:txBody>
      </p:sp>
      <p:sp>
        <p:nvSpPr>
          <p:cNvPr id="446" name="Google Shape;446;p9"/>
          <p:cNvSpPr txBox="1"/>
          <p:nvPr>
            <p:ph idx="12" type="sldNum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C:\Users\nrhines\AppData\Local\Microsoft\Windows\INetCache\IE\LHTAE5I1\tick[1].jpg" id="447" name="Google Shape;447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" y="1828800"/>
            <a:ext cx="1828800" cy="220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9"/>
          <p:cNvSpPr/>
          <p:nvPr/>
        </p:nvSpPr>
        <p:spPr>
          <a:xfrm>
            <a:off x="2590800" y="32766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Wyoming Game and Fish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2590800" y="1104900"/>
            <a:ext cx="53340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U.S. Army Corps of Engineers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2590800" y="21971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U.S. Fish and Wildlife Services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2590800" y="4381500"/>
            <a:ext cx="5257800" cy="6858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25400">
            <a:solidFill>
              <a:srgbClr val="FFB81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</a:pPr>
            <a:r>
              <a:rPr lang="en-US" sz="24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WYDOT Environmental Services</a:t>
            </a:r>
            <a:endParaRPr sz="2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52" name="Google Shape;452;p9"/>
          <p:cNvGrpSpPr/>
          <p:nvPr/>
        </p:nvGrpSpPr>
        <p:grpSpPr>
          <a:xfrm>
            <a:off x="7696200" y="1066800"/>
            <a:ext cx="1066800" cy="759254"/>
            <a:chOff x="7696200" y="1066800"/>
            <a:chExt cx="1066800" cy="759254"/>
          </a:xfrm>
        </p:grpSpPr>
        <p:pic>
          <p:nvPicPr>
            <p:cNvPr id="453" name="Google Shape;453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96200" y="1066800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ACE_logo_USACE_RW_line.png" id="454" name="Google Shape;454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85100" y="1117600"/>
              <a:ext cx="914400" cy="6841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5" name="Google Shape;455;p9"/>
          <p:cNvGrpSpPr/>
          <p:nvPr/>
        </p:nvGrpSpPr>
        <p:grpSpPr>
          <a:xfrm>
            <a:off x="7696200" y="2159000"/>
            <a:ext cx="1066800" cy="759254"/>
            <a:chOff x="7696200" y="2159000"/>
            <a:chExt cx="1066800" cy="759254"/>
          </a:xfrm>
        </p:grpSpPr>
        <p:pic>
          <p:nvPicPr>
            <p:cNvPr id="456" name="Google Shape;456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96200" y="2159000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US-FishAndWildlifeService-Logo.svg.png" id="457" name="Google Shape;457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24800" y="2197100"/>
              <a:ext cx="587859" cy="70200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8" name="Google Shape;458;p9"/>
          <p:cNvGrpSpPr/>
          <p:nvPr/>
        </p:nvGrpSpPr>
        <p:grpSpPr>
          <a:xfrm>
            <a:off x="7696200" y="3251200"/>
            <a:ext cx="1066800" cy="775201"/>
            <a:chOff x="7696200" y="3251200"/>
            <a:chExt cx="1066800" cy="775201"/>
          </a:xfrm>
        </p:grpSpPr>
        <p:pic>
          <p:nvPicPr>
            <p:cNvPr id="459" name="Google Shape;459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96200" y="3251200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gfd_logo.png" id="460" name="Google Shape;460;p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861300" y="3263900"/>
              <a:ext cx="695363" cy="7625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1" name="Google Shape;461;p9"/>
          <p:cNvGrpSpPr/>
          <p:nvPr/>
        </p:nvGrpSpPr>
        <p:grpSpPr>
          <a:xfrm>
            <a:off x="7696200" y="4343400"/>
            <a:ext cx="1066800" cy="759254"/>
            <a:chOff x="7696200" y="4343400"/>
            <a:chExt cx="1066800" cy="759254"/>
          </a:xfrm>
        </p:grpSpPr>
        <p:pic>
          <p:nvPicPr>
            <p:cNvPr id="462" name="Google Shape;462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696200" y="4343400"/>
              <a:ext cx="1066800" cy="759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WYDOTlogo_color_2014.png" id="463" name="Google Shape;463;p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7823200" y="4395409"/>
              <a:ext cx="762000" cy="6591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4" name="Google Shape;464;p9"/>
          <p:cNvSpPr/>
          <p:nvPr/>
        </p:nvSpPr>
        <p:spPr>
          <a:xfrm>
            <a:off x="2381061" y="3141552"/>
            <a:ext cx="6599977" cy="2163779"/>
          </a:xfrm>
          <a:prstGeom prst="roundRect">
            <a:avLst>
              <a:gd fmla="val 16667" name="adj"/>
            </a:avLst>
          </a:prstGeom>
          <a:noFill/>
          <a:ln cap="flat" cmpd="sng" w="25400">
            <a:solidFill>
              <a:srgbClr val="012C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9"/>
          <p:cNvSpPr txBox="1"/>
          <p:nvPr/>
        </p:nvSpPr>
        <p:spPr>
          <a:xfrm>
            <a:off x="1610445" y="5559270"/>
            <a:ext cx="601150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12C9C"/>
                </a:solidFill>
                <a:latin typeface="Trebuchet MS"/>
                <a:ea typeface="Trebuchet MS"/>
                <a:cs typeface="Trebuchet MS"/>
                <a:sym typeface="Trebuchet MS"/>
              </a:rPr>
              <a:t>*Must send scoping letters to WYDOT and WGFD on all projects.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B050"/>
                </a:solidFill>
                <a:latin typeface="Trebuchet MS"/>
                <a:ea typeface="Trebuchet MS"/>
                <a:cs typeface="Trebuchet MS"/>
                <a:sym typeface="Trebuchet MS"/>
              </a:rPr>
              <a:t>Email WYDOT Environmental Services – Do not send a hard copy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_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2019-04-09T21:33:32Z</dcterms:created>
  <dc:creator>Public Affairs</dc:creator>
</cp:coreProperties>
</file>