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76" r:id="rId6"/>
    <p:sldId id="279" r:id="rId7"/>
    <p:sldId id="261" r:id="rId8"/>
    <p:sldId id="270" r:id="rId9"/>
    <p:sldId id="271" r:id="rId10"/>
    <p:sldId id="272" r:id="rId11"/>
    <p:sldId id="288" r:id="rId12"/>
    <p:sldId id="289" r:id="rId13"/>
    <p:sldId id="269" r:id="rId14"/>
    <p:sldId id="273" r:id="rId15"/>
    <p:sldId id="278" r:id="rId16"/>
    <p:sldId id="277" r:id="rId17"/>
    <p:sldId id="275" r:id="rId18"/>
    <p:sldId id="268" r:id="rId19"/>
    <p:sldId id="274" r:id="rId20"/>
    <p:sldId id="267" r:id="rId21"/>
    <p:sldId id="260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7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F464-675A-4084-A4A6-31EA2D951EE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5AAB-DECE-4CCD-8282-E9B398E3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AAB-DECE-4CCD-8282-E9B398E32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0580" y="1122363"/>
            <a:ext cx="64832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0580" y="3602038"/>
            <a:ext cx="64832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02417-2488-4B4C-A284-6322E3616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22" y="365125"/>
            <a:ext cx="537287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922" y="1825625"/>
            <a:ext cx="5372878" cy="435133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02417-2488-4B4C-A284-6322E3616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584" y="1373836"/>
            <a:ext cx="9919866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584" y="4253561"/>
            <a:ext cx="991986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612" y="365125"/>
            <a:ext cx="88811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75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75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290" y="365125"/>
            <a:ext cx="89200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32370"/>
            <a:ext cx="5157787" cy="674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89853"/>
            <a:ext cx="5157787" cy="321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32370"/>
            <a:ext cx="5183188" cy="674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89853"/>
            <a:ext cx="5183188" cy="321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2" y="365125"/>
            <a:ext cx="889051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64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074" y="457201"/>
            <a:ext cx="4749314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2645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98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90049" y="457201"/>
            <a:ext cx="510387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398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2415"/>
            <a:ext cx="2743200" cy="365125"/>
          </a:xfr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3241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41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910" y="365126"/>
            <a:ext cx="8759890" cy="1245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910" y="1825625"/>
            <a:ext cx="8759890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32415"/>
            <a:ext cx="2743200" cy="365125"/>
          </a:xfrm>
          <a:prstGeom prst="rect">
            <a:avLst/>
          </a:prstGeom>
        </p:spPr>
        <p:txBody>
          <a:bodyPr/>
          <a:lstStyle/>
          <a:p>
            <a:fld id="{942B2777-39AC-4182-8FFF-7CD31361B60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32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24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02417-2488-4B4C-A284-6322E361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sites/dot.gov/files/2022-01/BIL_Wyoming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gra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rogramadmin/consultant.cfm" TargetMode="External"/><Relationship Id="rId2" Type="http://schemas.openxmlformats.org/officeDocument/2006/relationships/hyperlink" Target="https://www.fhwa.dot.gov/federal-aidessential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da.gov/2010ADAstandards_index.htm" TargetMode="External"/><Relationship Id="rId5" Type="http://schemas.openxmlformats.org/officeDocument/2006/relationships/hyperlink" Target="https://www.dot.state.wy.us/files/live/sites/wydot/files/shared/Engineering_Services/Standard%20Plans/608-1B%20%20(JUL_2018).pdf" TargetMode="External"/><Relationship Id="rId4" Type="http://schemas.openxmlformats.org/officeDocument/2006/relationships/hyperlink" Target="https://www.fhwa.dot.gov/construction/contracts/provisions.cf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2677" y="1122363"/>
            <a:ext cx="6796454" cy="2387600"/>
          </a:xfrm>
        </p:spPr>
        <p:txBody>
          <a:bodyPr/>
          <a:lstStyle/>
          <a:p>
            <a:r>
              <a:rPr lang="en-US" dirty="0"/>
              <a:t>FHWA Updates and TAP 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Lisa Fresquez</a:t>
            </a:r>
          </a:p>
          <a:p>
            <a:r>
              <a:rPr lang="en-US" dirty="0"/>
              <a:t>Civil Rights and Right of Way Program Manager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3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808E-2E9A-4ACF-819D-57DE21B2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Grant Opportunities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0CF3C18-8DE6-497D-BE33-576CAD51A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30244"/>
              </p:ext>
            </p:extLst>
          </p:nvPr>
        </p:nvGraphicFramePr>
        <p:xfrm>
          <a:off x="1970451" y="1600297"/>
          <a:ext cx="9609017" cy="284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96839">
                  <a:extLst>
                    <a:ext uri="{9D8B030D-6E8A-4147-A177-3AD203B41FA5}">
                      <a16:colId xmlns:a16="http://schemas.microsoft.com/office/drawing/2014/main" val="3657278705"/>
                    </a:ext>
                  </a:extLst>
                </a:gridCol>
                <a:gridCol w="1603854">
                  <a:extLst>
                    <a:ext uri="{9D8B030D-6E8A-4147-A177-3AD203B41FA5}">
                      <a16:colId xmlns:a16="http://schemas.microsoft.com/office/drawing/2014/main" val="92354909"/>
                    </a:ext>
                  </a:extLst>
                </a:gridCol>
                <a:gridCol w="4708324">
                  <a:extLst>
                    <a:ext uri="{9D8B030D-6E8A-4147-A177-3AD203B41FA5}">
                      <a16:colId xmlns:a16="http://schemas.microsoft.com/office/drawing/2014/main" val="2478820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Strengthening Mobility and Revolutionizing Transportation (SMART)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State, local, and tribal governments for projects that improve transportation safety and 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Rural Surface Transportation 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 and expand infrastructure in rural areas increasing connectivity, improving safety and reliability of moving people and freight, and generate regional economic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419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Information from:  </a:t>
                      </a:r>
                      <a:r>
                        <a:rPr lang="en-US" dirty="0">
                          <a:hlinkClick r:id="rId2"/>
                        </a:rPr>
                        <a:t>https://www.transportation.gov/sites/dot.gov/files/2022-01/BIL_Wyoming.pdf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4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7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Discretionary 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669" y="2285999"/>
            <a:ext cx="5489331" cy="3930163"/>
          </a:xfrm>
        </p:spPr>
        <p:txBody>
          <a:bodyPr>
            <a:normAutofit fontScale="92500"/>
          </a:bodyPr>
          <a:lstStyle/>
          <a:p>
            <a:r>
              <a:rPr lang="en-US" dirty="0"/>
              <a:t>Airport Terminal Program</a:t>
            </a:r>
          </a:p>
          <a:p>
            <a:pPr lvl="1"/>
            <a:r>
              <a:rPr lang="en-US" dirty="0"/>
              <a:t>Improve passenger experience</a:t>
            </a:r>
          </a:p>
          <a:p>
            <a:r>
              <a:rPr lang="en-US" dirty="0"/>
              <a:t>Bridge Investment Program</a:t>
            </a:r>
          </a:p>
          <a:p>
            <a:pPr lvl="1"/>
            <a:r>
              <a:rPr lang="en-US" dirty="0"/>
              <a:t>Replace, rehabilitate, preserve or protect NBI bridges</a:t>
            </a:r>
          </a:p>
          <a:p>
            <a:pPr lvl="1"/>
            <a:r>
              <a:rPr lang="en-US" dirty="0"/>
              <a:t>Replace or rehabilitate culverts</a:t>
            </a:r>
          </a:p>
          <a:p>
            <a:r>
              <a:rPr lang="en-US" dirty="0"/>
              <a:t>Buses and Bus Facilities Program</a:t>
            </a:r>
          </a:p>
          <a:p>
            <a:pPr lvl="1"/>
            <a:r>
              <a:rPr lang="en-US" dirty="0"/>
              <a:t>Replace, rehabilitate and purchase buses, vans, and related equipment and construct bus related facilities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1" y="2285999"/>
            <a:ext cx="5489330" cy="3930163"/>
          </a:xfrm>
        </p:spPr>
        <p:txBody>
          <a:bodyPr>
            <a:normAutofit fontScale="92500"/>
          </a:bodyPr>
          <a:lstStyle/>
          <a:p>
            <a:r>
              <a:rPr lang="en-US" dirty="0"/>
              <a:t>Capital Investment Grants</a:t>
            </a:r>
          </a:p>
          <a:p>
            <a:pPr lvl="1"/>
            <a:r>
              <a:rPr lang="en-US" dirty="0"/>
              <a:t>Rail, BRT, and ferries</a:t>
            </a:r>
          </a:p>
          <a:p>
            <a:r>
              <a:rPr lang="en-US" dirty="0"/>
              <a:t>Charging &amp; Fueling Infrastructure</a:t>
            </a:r>
          </a:p>
          <a:p>
            <a:pPr lvl="1"/>
            <a:r>
              <a:rPr lang="en-US" dirty="0"/>
              <a:t>EVS, buses, and ferries</a:t>
            </a:r>
          </a:p>
          <a:p>
            <a:r>
              <a:rPr lang="en-US" dirty="0"/>
              <a:t>PROTECT Grants</a:t>
            </a:r>
          </a:p>
          <a:p>
            <a:pPr lvl="1"/>
            <a:r>
              <a:rPr lang="en-US" dirty="0"/>
              <a:t>Planning and resilience improvements concerning weather</a:t>
            </a:r>
          </a:p>
          <a:p>
            <a:r>
              <a:rPr lang="en-US" dirty="0"/>
              <a:t>Railroad Crossing Elimination Grants</a:t>
            </a:r>
          </a:p>
          <a:p>
            <a:pPr lvl="1"/>
            <a:r>
              <a:rPr lang="en-US" dirty="0"/>
              <a:t>Closures, relocations, or improvements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1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Discretionary 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5462" y="2285999"/>
            <a:ext cx="5480538" cy="3930163"/>
          </a:xfrm>
        </p:spPr>
        <p:txBody>
          <a:bodyPr>
            <a:normAutofit/>
          </a:bodyPr>
          <a:lstStyle/>
          <a:p>
            <a:r>
              <a:rPr lang="en-US" dirty="0"/>
              <a:t>Safe Streets and Roads for All</a:t>
            </a:r>
          </a:p>
          <a:p>
            <a:pPr lvl="1"/>
            <a:r>
              <a:rPr lang="en-US" dirty="0"/>
              <a:t>Safety planning, design, and projects</a:t>
            </a:r>
          </a:p>
          <a:p>
            <a:r>
              <a:rPr lang="en-US" dirty="0"/>
              <a:t>State of Good Repair and Rail Vehicle Replacement Program</a:t>
            </a:r>
          </a:p>
          <a:p>
            <a:pPr lvl="1"/>
            <a:r>
              <a:rPr lang="en-US" dirty="0"/>
              <a:t>Maintain, rehabilitate, and replace assets. Rolling stock and transit asset management plans</a:t>
            </a:r>
          </a:p>
          <a:p>
            <a:r>
              <a:rPr lang="en-US" dirty="0"/>
              <a:t>SMART grants</a:t>
            </a:r>
          </a:p>
          <a:p>
            <a:pPr lvl="1"/>
            <a:r>
              <a:rPr lang="en-US" dirty="0"/>
              <a:t>ITS related items and traffic signals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9" y="2285999"/>
            <a:ext cx="5480537" cy="3930163"/>
          </a:xfrm>
        </p:spPr>
        <p:txBody>
          <a:bodyPr>
            <a:normAutofit/>
          </a:bodyPr>
          <a:lstStyle/>
          <a:p>
            <a:r>
              <a:rPr lang="en-US" dirty="0"/>
              <a:t>QR Code below is for a “complete" list of grants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02620-4237-4F61-99DF-A81D0251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87" y="3429000"/>
            <a:ext cx="222916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37273-952A-4604-9F9E-CBD4CC5D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8" y="365125"/>
            <a:ext cx="6410038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BIL Grant Opportunities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2D39B-A120-41B3-BD21-77639AA2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410036" cy="43513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EV Charging grants are open now</a:t>
            </a:r>
          </a:p>
          <a:p>
            <a:pPr algn="l"/>
            <a:r>
              <a:rPr lang="en-US" dirty="0"/>
              <a:t>Notice of Funding Opportunities (NOFO) forthcoming for others</a:t>
            </a:r>
          </a:p>
          <a:p>
            <a:pPr algn="l"/>
            <a:r>
              <a:rPr lang="en-US" dirty="0"/>
              <a:t>NOFO announcements typically include informational and/or training webinars</a:t>
            </a:r>
          </a:p>
          <a:p>
            <a:r>
              <a:rPr lang="en-US" dirty="0"/>
              <a:t>Visit the site below to get additional info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https://www.transportation.gov/grants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09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37273-952A-4604-9F9E-CBD4CC5D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BIL Grant Opportunities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D8BAC-0242-4CF7-A3C1-CAEE313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9142"/>
            <a:ext cx="10515600" cy="674172"/>
          </a:xfrm>
        </p:spPr>
        <p:txBody>
          <a:bodyPr/>
          <a:lstStyle/>
          <a:p>
            <a:pPr algn="ctr"/>
            <a:r>
              <a:rPr lang="en-US" dirty="0"/>
              <a:t>A few application tips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2D39B-A120-41B3-BD21-77639AA2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4860"/>
            <a:ext cx="5157787" cy="37106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consultant is not needed to write a good application</a:t>
            </a:r>
          </a:p>
          <a:p>
            <a:pPr algn="l"/>
            <a:r>
              <a:rPr lang="en-US" dirty="0"/>
              <a:t>Address every criteria</a:t>
            </a:r>
          </a:p>
          <a:p>
            <a:r>
              <a:rPr lang="en-US" dirty="0"/>
              <a:t>Focus on going above and beyond for each criteria</a:t>
            </a:r>
          </a:p>
          <a:p>
            <a:r>
              <a:rPr lang="en-US" dirty="0"/>
              <a:t>Get the broadest range of stakeholders possible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4722A4-9805-4430-BB1E-2B6221CBC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4860"/>
            <a:ext cx="5183188" cy="3710625"/>
          </a:xfrm>
        </p:spPr>
        <p:txBody>
          <a:bodyPr>
            <a:normAutofit/>
          </a:bodyPr>
          <a:lstStyle/>
          <a:p>
            <a:r>
              <a:rPr lang="en-US" dirty="0"/>
              <a:t>Private funding goes along way</a:t>
            </a:r>
          </a:p>
          <a:p>
            <a:r>
              <a:rPr lang="en-US" dirty="0"/>
              <a:t>Planning grants are scored based on the proposed benefit of your entire wish list</a:t>
            </a:r>
          </a:p>
          <a:p>
            <a:r>
              <a:rPr lang="en-US" dirty="0"/>
              <a:t>Construction grants are held to the items listed in your application </a:t>
            </a:r>
          </a:p>
        </p:txBody>
      </p:sp>
    </p:spTree>
    <p:extLst>
      <p:ext uri="{BB962C8B-B14F-4D97-AF65-F5344CB8AC3E}">
        <p14:creationId xmlns:p14="http://schemas.microsoft.com/office/powerpoint/2010/main" val="267777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CE297E-227C-4790-AB3B-803E8C11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 America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CC6B35-4612-4F84-B9F6-6ACC4CDA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changes</a:t>
            </a:r>
          </a:p>
          <a:p>
            <a:r>
              <a:rPr lang="en-US" dirty="0"/>
              <a:t>Referred to as “Build America, Buy America Act”</a:t>
            </a:r>
          </a:p>
          <a:p>
            <a:pPr lvl="1"/>
            <a:r>
              <a:rPr lang="en-US" dirty="0"/>
              <a:t>BABA</a:t>
            </a:r>
          </a:p>
          <a:p>
            <a:r>
              <a:rPr lang="en-US" dirty="0"/>
              <a:t>Items must be classified as:</a:t>
            </a:r>
          </a:p>
          <a:p>
            <a:pPr lvl="1"/>
            <a:r>
              <a:rPr lang="en-US" dirty="0"/>
              <a:t>Iron or steel;</a:t>
            </a:r>
          </a:p>
          <a:p>
            <a:pPr lvl="1"/>
            <a:r>
              <a:rPr lang="en-US" dirty="0"/>
              <a:t>Manufactured product; or</a:t>
            </a:r>
          </a:p>
          <a:p>
            <a:pPr lvl="1"/>
            <a:r>
              <a:rPr lang="en-US" dirty="0"/>
              <a:t>A construction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B516-12F9-4DA9-AB41-2949DB64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America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5A6B-BA26-415F-97CF-C9D87E4F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5626" y="1690688"/>
            <a:ext cx="4168774" cy="674172"/>
          </a:xfrm>
        </p:spPr>
        <p:txBody>
          <a:bodyPr/>
          <a:lstStyle/>
          <a:p>
            <a:r>
              <a:rPr lang="en-US" dirty="0"/>
              <a:t>Buy America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B3192-B2B4-4D2B-8BCD-89020A1AA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5625" y="2517291"/>
            <a:ext cx="4168775" cy="3219061"/>
          </a:xfrm>
        </p:spPr>
        <p:txBody>
          <a:bodyPr>
            <a:normAutofit/>
          </a:bodyPr>
          <a:lstStyle/>
          <a:p>
            <a:r>
              <a:rPr lang="en-US" dirty="0"/>
              <a:t>Steel and Iron</a:t>
            </a:r>
          </a:p>
          <a:p>
            <a:pPr lvl="1"/>
            <a:r>
              <a:rPr lang="en-US" dirty="0"/>
              <a:t>Permanently incorporated</a:t>
            </a:r>
          </a:p>
          <a:p>
            <a:pPr lvl="1"/>
            <a:r>
              <a:rPr lang="en-US" dirty="0"/>
              <a:t>Includes all coatings</a:t>
            </a:r>
          </a:p>
          <a:p>
            <a:r>
              <a:rPr lang="en-US" dirty="0"/>
              <a:t>Manufactured goods</a:t>
            </a:r>
          </a:p>
          <a:p>
            <a:pPr lvl="1"/>
            <a:r>
              <a:rPr lang="en-US" dirty="0"/>
              <a:t>Currently have a waiver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ACB8-EB06-462F-948A-162987966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566098"/>
            <a:ext cx="5183188" cy="674172"/>
          </a:xfrm>
        </p:spPr>
        <p:txBody>
          <a:bodyPr/>
          <a:lstStyle/>
          <a:p>
            <a:r>
              <a:rPr lang="en-US" dirty="0"/>
              <a:t>Build America, Buy America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A21F5-1F78-449E-BE63-18461A868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7291"/>
            <a:ext cx="5183188" cy="3663701"/>
          </a:xfrm>
        </p:spPr>
        <p:txBody>
          <a:bodyPr>
            <a:normAutofit/>
          </a:bodyPr>
          <a:lstStyle/>
          <a:p>
            <a:r>
              <a:rPr lang="en-US" dirty="0"/>
              <a:t>Buy America items</a:t>
            </a:r>
          </a:p>
          <a:p>
            <a:r>
              <a:rPr lang="en-US" dirty="0"/>
              <a:t>Non-ferrous metals</a:t>
            </a:r>
          </a:p>
          <a:p>
            <a:r>
              <a:rPr lang="en-US" dirty="0"/>
              <a:t>Plastic and polymer-based products</a:t>
            </a:r>
          </a:p>
          <a:p>
            <a:r>
              <a:rPr lang="en-US" dirty="0"/>
              <a:t>Glass</a:t>
            </a:r>
          </a:p>
          <a:p>
            <a:r>
              <a:rPr lang="en-US" dirty="0"/>
              <a:t>Lumber</a:t>
            </a:r>
          </a:p>
          <a:p>
            <a:r>
              <a:rPr lang="en-US" dirty="0"/>
              <a:t>Drywall</a:t>
            </a:r>
          </a:p>
        </p:txBody>
      </p:sp>
    </p:spTree>
    <p:extLst>
      <p:ext uri="{BB962C8B-B14F-4D97-AF65-F5344CB8AC3E}">
        <p14:creationId xmlns:p14="http://schemas.microsoft.com/office/powerpoint/2010/main" val="89968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727ED-6164-471D-B94E-CEA7E51A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65125"/>
            <a:ext cx="6400800" cy="1325563"/>
          </a:xfrm>
        </p:spPr>
        <p:txBody>
          <a:bodyPr/>
          <a:lstStyle/>
          <a:p>
            <a:r>
              <a:rPr lang="en-US"/>
              <a:t>TAP Projects </a:t>
            </a:r>
            <a:r>
              <a:rPr lang="en-US" dirty="0"/>
              <a:t>Lessons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8834B-F03D-49C9-B3BA-105FE008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400800" cy="4351338"/>
          </a:xfrm>
        </p:spPr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Most issues stem from poor or missing communication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Must be competitive</a:t>
            </a:r>
          </a:p>
          <a:p>
            <a:pPr lvl="1"/>
            <a:r>
              <a:rPr lang="en-US" dirty="0"/>
              <a:t>Project needs to remain in scope</a:t>
            </a:r>
          </a:p>
          <a:p>
            <a:pPr lvl="1"/>
            <a:r>
              <a:rPr lang="en-US" dirty="0"/>
              <a:t>More than one project is okay</a:t>
            </a:r>
          </a:p>
          <a:p>
            <a:r>
              <a:rPr lang="en-US" dirty="0"/>
              <a:t>Project Development</a:t>
            </a:r>
          </a:p>
          <a:p>
            <a:pPr lvl="1"/>
            <a:r>
              <a:rPr lang="en-US" dirty="0"/>
              <a:t>Moving forward without concurrence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727ED-6164-471D-B94E-CEA7E51A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65125"/>
            <a:ext cx="6400800" cy="1325563"/>
          </a:xfrm>
        </p:spPr>
        <p:txBody>
          <a:bodyPr/>
          <a:lstStyle/>
          <a:p>
            <a:r>
              <a:rPr lang="en-US"/>
              <a:t>TAP Projects </a:t>
            </a:r>
            <a:r>
              <a:rPr lang="en-US" dirty="0"/>
              <a:t>Lessons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8834B-F03D-49C9-B3BA-105FE008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400800" cy="4351338"/>
          </a:xfrm>
        </p:spPr>
        <p:txBody>
          <a:bodyPr/>
          <a:lstStyle/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Paying the Contractor without supporting documentation</a:t>
            </a:r>
          </a:p>
          <a:p>
            <a:r>
              <a:rPr lang="en-US" dirty="0"/>
              <a:t>Project Closeout</a:t>
            </a:r>
          </a:p>
          <a:p>
            <a:pPr lvl="1"/>
            <a:r>
              <a:rPr lang="en-US" dirty="0"/>
              <a:t>Timeliness for re-obligation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Projects are taking too long</a:t>
            </a:r>
          </a:p>
          <a:p>
            <a:pPr lvl="1"/>
            <a:r>
              <a:rPr lang="en-US" dirty="0"/>
              <a:t>Money is only available for 4 years</a:t>
            </a:r>
          </a:p>
        </p:txBody>
      </p:sp>
    </p:spTree>
    <p:extLst>
      <p:ext uri="{BB962C8B-B14F-4D97-AF65-F5344CB8AC3E}">
        <p14:creationId xmlns:p14="http://schemas.microsoft.com/office/powerpoint/2010/main" val="263807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5830C1-E997-4F64-9EAE-3AD9BE1D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261" y="0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Federal-Aid Essentials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B7EFD-8EF9-4E48-9C10-B055EEDD0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8076" y="1286164"/>
            <a:ext cx="8871293" cy="5571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Federal-Aid Program Overview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Right-of-Way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Civil Rights</a:t>
            </a:r>
          </a:p>
          <a:p>
            <a:r>
              <a:rPr lang="en-US" dirty="0"/>
              <a:t>Project Development</a:t>
            </a:r>
          </a:p>
          <a:p>
            <a:r>
              <a:rPr lang="en-US" dirty="0"/>
              <a:t>Project Construction and </a:t>
            </a:r>
          </a:p>
          <a:p>
            <a:pPr marL="0" indent="0">
              <a:buNone/>
            </a:pPr>
            <a:r>
              <a:rPr lang="en-US" dirty="0"/>
              <a:t>   Contract Administration</a:t>
            </a:r>
          </a:p>
          <a:p>
            <a:r>
              <a:rPr lang="en-US" dirty="0"/>
              <a:t>Other</a:t>
            </a:r>
          </a:p>
          <a:p>
            <a:pPr lvl="2"/>
            <a:r>
              <a:rPr lang="en-US" dirty="0"/>
              <a:t>CMAQ</a:t>
            </a:r>
          </a:p>
          <a:p>
            <a:pPr lvl="2"/>
            <a:r>
              <a:rPr lang="en-US" dirty="0"/>
              <a:t>Safety</a:t>
            </a:r>
          </a:p>
          <a:p>
            <a:pPr lvl="2"/>
            <a:r>
              <a:rPr lang="en-US" dirty="0"/>
              <a:t>Consultant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9F8-9D7A-4CB7-A22B-F868C87667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1524" y="1984574"/>
            <a:ext cx="5694630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903" y="365125"/>
            <a:ext cx="6400566" cy="1325563"/>
          </a:xfrm>
        </p:spPr>
        <p:txBody>
          <a:bodyPr>
            <a:normAutofit/>
          </a:bodyPr>
          <a:lstStyle/>
          <a:p>
            <a:r>
              <a:rPr lang="en-US" dirty="0"/>
              <a:t>Infrastructure Investment and Jobs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903" y="1825625"/>
            <a:ext cx="6400566" cy="4351338"/>
          </a:xfrm>
        </p:spPr>
        <p:txBody>
          <a:bodyPr/>
          <a:lstStyle/>
          <a:p>
            <a:r>
              <a:rPr lang="en-US" dirty="0"/>
              <a:t>Also known as the Bipartisan Infrastructure Law or BIL</a:t>
            </a:r>
          </a:p>
          <a:p>
            <a:r>
              <a:rPr lang="en-US" dirty="0"/>
              <a:t>Increase in overall funding</a:t>
            </a:r>
          </a:p>
          <a:p>
            <a:r>
              <a:rPr lang="en-US" dirty="0"/>
              <a:t>Change in Transportation Alternatives Set Aside funding categories</a:t>
            </a:r>
          </a:p>
          <a:p>
            <a:r>
              <a:rPr lang="en-US" dirty="0"/>
              <a:t>Large increase in number of Discretionary Grants</a:t>
            </a:r>
          </a:p>
          <a:p>
            <a:r>
              <a:rPr lang="en-US" dirty="0"/>
              <a:t>Changes to Buy America (BABA)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9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50B3-BE87-4C4F-BE41-590C0AAA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261" y="365125"/>
            <a:ext cx="9135207" cy="1325563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2372-E863-46C8-A7C4-39AB6341A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4261" y="1600201"/>
            <a:ext cx="9135207" cy="5257800"/>
          </a:xfrm>
        </p:spPr>
        <p:txBody>
          <a:bodyPr>
            <a:normAutofit/>
          </a:bodyPr>
          <a:lstStyle/>
          <a:p>
            <a:r>
              <a:rPr lang="en-US" dirty="0"/>
              <a:t>Federal-Aid Essentials</a:t>
            </a:r>
          </a:p>
          <a:p>
            <a:pPr lvl="1"/>
            <a:r>
              <a:rPr lang="en-US" sz="1800" dirty="0">
                <a:hlinkClick r:id="rId2"/>
              </a:rPr>
              <a:t>https://www.fhwa.dot.gov/federal-aidessentials/</a:t>
            </a:r>
            <a:r>
              <a:rPr lang="en-US" sz="1800" dirty="0"/>
              <a:t> </a:t>
            </a:r>
          </a:p>
          <a:p>
            <a:r>
              <a:rPr lang="en-US" dirty="0"/>
              <a:t>Consultant Selection</a:t>
            </a:r>
          </a:p>
          <a:p>
            <a:pPr lvl="1"/>
            <a:r>
              <a:rPr lang="en-US" sz="1800" dirty="0">
                <a:hlinkClick r:id="rId3"/>
              </a:rPr>
              <a:t>https://www.fhwa.dot.gov/programadmin/consultant.cfm</a:t>
            </a:r>
            <a:r>
              <a:rPr lang="en-US" sz="1800" dirty="0"/>
              <a:t> </a:t>
            </a:r>
          </a:p>
          <a:p>
            <a:r>
              <a:rPr lang="en-US" dirty="0"/>
              <a:t>Required Contract Provisions</a:t>
            </a:r>
          </a:p>
          <a:p>
            <a:pPr lvl="1"/>
            <a:r>
              <a:rPr lang="en-US" sz="1800" dirty="0">
                <a:hlinkClick r:id="rId4"/>
              </a:rPr>
              <a:t>https://www.fhwa.dot.gov/construction/contracts/provisions.cfm</a:t>
            </a:r>
            <a:r>
              <a:rPr lang="en-US" sz="1800" dirty="0"/>
              <a:t> </a:t>
            </a:r>
          </a:p>
          <a:p>
            <a:r>
              <a:rPr lang="en-US" dirty="0"/>
              <a:t>WYDOT Standard Plans (Sidewalk and ADA Accessibility)</a:t>
            </a:r>
          </a:p>
          <a:p>
            <a:pPr lvl="1"/>
            <a:r>
              <a:rPr lang="en-US" sz="1800" dirty="0">
                <a:hlinkClick r:id="rId5"/>
              </a:rPr>
              <a:t>https://www.dot.state.wy.us/files/live/sites/wydot/files/shared/Engineering_Services/Standard%20Plans/608-1B%20%20(JUL_2018).pdf</a:t>
            </a:r>
            <a:r>
              <a:rPr lang="en-US" sz="1800" dirty="0"/>
              <a:t> </a:t>
            </a:r>
          </a:p>
          <a:p>
            <a:r>
              <a:rPr lang="en-US" dirty="0"/>
              <a:t>ADA Standards</a:t>
            </a:r>
          </a:p>
          <a:p>
            <a:pPr lvl="1"/>
            <a:r>
              <a:rPr lang="en-US" sz="1800" dirty="0">
                <a:hlinkClick r:id="rId6"/>
              </a:rPr>
              <a:t>https://www.ada.gov/2010ADAstandards_index.htm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89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36B5F4-E305-46E5-A8B6-7F170588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84" y="1373836"/>
            <a:ext cx="9919866" cy="113845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A889EF-7CBD-4810-A70C-F377E71C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7584" y="2512291"/>
            <a:ext cx="9919866" cy="32414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Scott Stone, P.E.</a:t>
            </a:r>
          </a:p>
          <a:p>
            <a:r>
              <a:rPr lang="en-US" dirty="0"/>
              <a:t>Engineering and Operations Supervisor</a:t>
            </a:r>
          </a:p>
          <a:p>
            <a:r>
              <a:rPr lang="en-US" dirty="0"/>
              <a:t>FHWA - Wyoming Division Office</a:t>
            </a:r>
          </a:p>
          <a:p>
            <a:r>
              <a:rPr lang="en-US" dirty="0"/>
              <a:t>2617 E. </a:t>
            </a:r>
            <a:r>
              <a:rPr lang="en-US" dirty="0" err="1"/>
              <a:t>Lincolnway</a:t>
            </a:r>
            <a:r>
              <a:rPr lang="en-US" dirty="0"/>
              <a:t>, Suite D</a:t>
            </a:r>
          </a:p>
          <a:p>
            <a:r>
              <a:rPr lang="en-US" dirty="0"/>
              <a:t>Cheyenne, WY 82001</a:t>
            </a:r>
          </a:p>
        </p:txBody>
      </p:sp>
    </p:spTree>
    <p:extLst>
      <p:ext uri="{BB962C8B-B14F-4D97-AF65-F5344CB8AC3E}">
        <p14:creationId xmlns:p14="http://schemas.microsoft.com/office/powerpoint/2010/main" val="48604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6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21E32-F62A-4694-A197-C880F2C1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69" y="365125"/>
            <a:ext cx="6175131" cy="1325563"/>
          </a:xfrm>
        </p:spPr>
        <p:txBody>
          <a:bodyPr/>
          <a:lstStyle/>
          <a:p>
            <a:r>
              <a:rPr lang="en-US" dirty="0"/>
              <a:t>Funding Increases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30F7-E9F3-46F5-874C-E2E0DC31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69" y="1825625"/>
            <a:ext cx="61751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FY23 Funding $346,180,057</a:t>
            </a:r>
          </a:p>
          <a:p>
            <a:pPr lvl="1"/>
            <a:r>
              <a:rPr lang="en-US" dirty="0"/>
              <a:t>~25% increase from FY20 and FY21</a:t>
            </a:r>
          </a:p>
          <a:p>
            <a:r>
              <a:rPr lang="en-US" dirty="0"/>
              <a:t>FY24 Estimated Funding $403,808,170</a:t>
            </a:r>
          </a:p>
          <a:p>
            <a:pPr lvl="1"/>
            <a:r>
              <a:rPr lang="en-US" dirty="0"/>
              <a:t>Supplementary Tables to be released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TAP FY22 $4,665,818</a:t>
            </a:r>
          </a:p>
          <a:p>
            <a:pPr lvl="1"/>
            <a:r>
              <a:rPr lang="en-US" dirty="0"/>
              <a:t>Nearly Double FY21</a:t>
            </a:r>
          </a:p>
          <a:p>
            <a:pPr lvl="1"/>
            <a:r>
              <a:rPr lang="en-US" dirty="0"/>
              <a:t>Similar in FY23 and FY24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CMAQ generally the same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Increase in Off System Bridges (BROS)</a:t>
            </a:r>
          </a:p>
        </p:txBody>
      </p:sp>
    </p:spTree>
    <p:extLst>
      <p:ext uri="{BB962C8B-B14F-4D97-AF65-F5344CB8AC3E}">
        <p14:creationId xmlns:p14="http://schemas.microsoft.com/office/powerpoint/2010/main" val="268218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21E32-F62A-4694-A197-C880F2C1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Category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72329-966B-424E-B66C-556E5264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1069" y="2032370"/>
            <a:ext cx="4476506" cy="674172"/>
          </a:xfrm>
        </p:spPr>
        <p:txBody>
          <a:bodyPr/>
          <a:lstStyle/>
          <a:p>
            <a:r>
              <a:rPr lang="en-US" dirty="0"/>
              <a:t>Pre-BIL	 Population Categories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30F7-E9F3-46F5-874C-E2E0DC31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069" y="2789853"/>
            <a:ext cx="4476506" cy="3219061"/>
          </a:xfrm>
        </p:spPr>
        <p:txBody>
          <a:bodyPr/>
          <a:lstStyle/>
          <a:p>
            <a:r>
              <a:rPr lang="en-US" dirty="0"/>
              <a:t>TA for any area</a:t>
            </a:r>
          </a:p>
          <a:p>
            <a:r>
              <a:rPr lang="en-US" dirty="0"/>
              <a:t>Areas &lt; 5k</a:t>
            </a:r>
          </a:p>
          <a:p>
            <a:r>
              <a:rPr lang="en-US" dirty="0"/>
              <a:t>5k ≤ Areas ≤ 200k</a:t>
            </a:r>
          </a:p>
          <a:p>
            <a:r>
              <a:rPr lang="en-US" dirty="0"/>
              <a:t>Areas &gt; 200k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F31654-3026-4889-8611-76BE35257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BIL Population Categories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E0AC83-80E4-4287-8716-D35969FF69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TA for any area</a:t>
            </a:r>
          </a:p>
          <a:p>
            <a:r>
              <a:rPr lang="en-US" dirty="0"/>
              <a:t>Areas &lt; 5k </a:t>
            </a:r>
          </a:p>
          <a:p>
            <a:r>
              <a:rPr lang="en-US" dirty="0"/>
              <a:t>5k ≤ Areas &lt; 50k</a:t>
            </a:r>
          </a:p>
          <a:p>
            <a:r>
              <a:rPr lang="en-US" dirty="0"/>
              <a:t>50k ≤ Areas ≤ 200k</a:t>
            </a:r>
          </a:p>
          <a:p>
            <a:r>
              <a:rPr lang="en-US" dirty="0"/>
              <a:t>Areas &gt; 200k </a:t>
            </a:r>
          </a:p>
        </p:txBody>
      </p:sp>
    </p:spTree>
    <p:extLst>
      <p:ext uri="{BB962C8B-B14F-4D97-AF65-F5344CB8AC3E}">
        <p14:creationId xmlns:p14="http://schemas.microsoft.com/office/powerpoint/2010/main" val="18781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21E32-F62A-4694-A197-C880F2C1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Category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72329-966B-424E-B66C-556E5264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1069" y="2754828"/>
            <a:ext cx="4476506" cy="674172"/>
          </a:xfrm>
        </p:spPr>
        <p:txBody>
          <a:bodyPr/>
          <a:lstStyle/>
          <a:p>
            <a:r>
              <a:rPr lang="en-US" dirty="0"/>
              <a:t>Casper MPO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30F7-E9F3-46F5-874C-E2E0DC31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069" y="3554784"/>
            <a:ext cx="4476506" cy="2599832"/>
          </a:xfrm>
        </p:spPr>
        <p:txBody>
          <a:bodyPr/>
          <a:lstStyle/>
          <a:p>
            <a:r>
              <a:rPr lang="en-US" dirty="0"/>
              <a:t>Bar Nunn</a:t>
            </a:r>
          </a:p>
          <a:p>
            <a:r>
              <a:rPr lang="en-US" dirty="0"/>
              <a:t>Casper</a:t>
            </a:r>
          </a:p>
          <a:p>
            <a:r>
              <a:rPr lang="en-US" dirty="0"/>
              <a:t>Evansville</a:t>
            </a:r>
          </a:p>
          <a:p>
            <a:r>
              <a:rPr lang="en-US" dirty="0"/>
              <a:t>Mills</a:t>
            </a:r>
          </a:p>
          <a:p>
            <a:r>
              <a:rPr lang="en-US" dirty="0"/>
              <a:t>Natrona County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F31654-3026-4889-8611-76BE35257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756175"/>
            <a:ext cx="5183188" cy="674172"/>
          </a:xfrm>
        </p:spPr>
        <p:txBody>
          <a:bodyPr/>
          <a:lstStyle/>
          <a:p>
            <a:r>
              <a:rPr lang="en-US" dirty="0"/>
              <a:t>Cheyenne MPO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E0AC83-80E4-4287-8716-D35969FF6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554784"/>
            <a:ext cx="5183188" cy="2204178"/>
          </a:xfrm>
        </p:spPr>
        <p:txBody>
          <a:bodyPr/>
          <a:lstStyle/>
          <a:p>
            <a:r>
              <a:rPr lang="en-US" dirty="0"/>
              <a:t>Cheyenne</a:t>
            </a:r>
          </a:p>
          <a:p>
            <a:r>
              <a:rPr lang="en-US" dirty="0"/>
              <a:t>Laramie County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13941F-E415-4302-A60A-3F2BAA2F7C14}"/>
              </a:ext>
            </a:extLst>
          </p:cNvPr>
          <p:cNvSpPr txBox="1">
            <a:spLocks/>
          </p:cNvSpPr>
          <p:nvPr/>
        </p:nvSpPr>
        <p:spPr>
          <a:xfrm>
            <a:off x="1521068" y="2017764"/>
            <a:ext cx="9758119" cy="67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                        </a:t>
            </a:r>
            <a:r>
              <a:rPr lang="en-US" sz="3200" dirty="0"/>
              <a:t>50k ≤ Areas ≤ 200k</a:t>
            </a:r>
          </a:p>
        </p:txBody>
      </p:sp>
    </p:spTree>
    <p:extLst>
      <p:ext uri="{BB962C8B-B14F-4D97-AF65-F5344CB8AC3E}">
        <p14:creationId xmlns:p14="http://schemas.microsoft.com/office/powerpoint/2010/main" val="242294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37273-952A-4604-9F9E-CBD4CC5D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8" y="365125"/>
            <a:ext cx="6410038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BIL Grant Opportunities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2D39B-A120-41B3-BD21-77639AA2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591408"/>
            <a:ext cx="6410036" cy="4585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Hurdles to Applying</a:t>
            </a:r>
          </a:p>
          <a:p>
            <a:pPr algn="l"/>
            <a:r>
              <a:rPr lang="en-US" dirty="0"/>
              <a:t>Match Requirements</a:t>
            </a:r>
          </a:p>
          <a:p>
            <a:pPr lvl="1"/>
            <a:r>
              <a:rPr lang="en-US" dirty="0"/>
              <a:t>Many allow 100% for rural areas</a:t>
            </a:r>
          </a:p>
          <a:p>
            <a:pPr lvl="1"/>
            <a:r>
              <a:rPr lang="en-US" dirty="0"/>
              <a:t>Can be creative</a:t>
            </a:r>
          </a:p>
          <a:p>
            <a:pPr algn="l"/>
            <a:r>
              <a:rPr lang="en-US" dirty="0"/>
              <a:t>Application Cost</a:t>
            </a:r>
          </a:p>
          <a:p>
            <a:pPr lvl="1"/>
            <a:r>
              <a:rPr lang="en-US" dirty="0"/>
              <a:t>~$25k-$30k from scratch application</a:t>
            </a:r>
          </a:p>
          <a:p>
            <a:pPr lvl="1"/>
            <a:r>
              <a:rPr lang="en-US" dirty="0"/>
              <a:t>~$25k-$30k from scratch BCA</a:t>
            </a:r>
          </a:p>
          <a:p>
            <a:pPr algn="l"/>
            <a:r>
              <a:rPr lang="en-US" dirty="0"/>
              <a:t>Single Audit</a:t>
            </a:r>
          </a:p>
          <a:p>
            <a:pPr lvl="1"/>
            <a:r>
              <a:rPr lang="en-US" dirty="0"/>
              <a:t>Required if you spend $750k Federal $           in your FY</a:t>
            </a:r>
          </a:p>
          <a:p>
            <a:pPr lvl="1"/>
            <a:r>
              <a:rPr lang="en-US" dirty="0"/>
              <a:t>Cost is eligible for grant fund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5969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808E-2E9A-4ACF-819D-57DE21B2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Grant Opportunities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0CF3C18-8DE6-497D-BE33-576CAD51A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35193"/>
              </p:ext>
            </p:extLst>
          </p:nvPr>
        </p:nvGraphicFramePr>
        <p:xfrm>
          <a:off x="1970451" y="1600297"/>
          <a:ext cx="9609017" cy="439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96839">
                  <a:extLst>
                    <a:ext uri="{9D8B030D-6E8A-4147-A177-3AD203B41FA5}">
                      <a16:colId xmlns:a16="http://schemas.microsoft.com/office/drawing/2014/main" val="3657278705"/>
                    </a:ext>
                  </a:extLst>
                </a:gridCol>
                <a:gridCol w="1603854">
                  <a:extLst>
                    <a:ext uri="{9D8B030D-6E8A-4147-A177-3AD203B41FA5}">
                      <a16:colId xmlns:a16="http://schemas.microsoft.com/office/drawing/2014/main" val="92354909"/>
                    </a:ext>
                  </a:extLst>
                </a:gridCol>
                <a:gridCol w="4708324">
                  <a:extLst>
                    <a:ext uri="{9D8B030D-6E8A-4147-A177-3AD203B41FA5}">
                      <a16:colId xmlns:a16="http://schemas.microsoft.com/office/drawing/2014/main" val="2478820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Safe Streets for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funding directly to local and tribal gov to support advancement of “vision zero”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Rebuilding American Infrastructure with Sustainability and Equity (RAISE)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Surface transportation projects of local and/or regional 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 or Rebuilding America (INFRA)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Offer needed aid to freight infrastructure for projects of regional or national 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Transit Administration (FTA) Low and No Emission Bus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Expands program for state and </a:t>
                      </a:r>
                      <a:r>
                        <a:rPr lang="en-US"/>
                        <a:t>local gov </a:t>
                      </a:r>
                      <a:r>
                        <a:rPr lang="en-US" dirty="0"/>
                        <a:t>to purchase or lease zero or low emission busses and build supporting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4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FTA Buses + Bus Facilities Competitive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Replace, rehabilitate, and purchase buses and related equipment and/or construct bus-related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0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03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808E-2E9A-4ACF-819D-57DE21B2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Grant Opportunities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0CF3C18-8DE6-497D-BE33-576CAD51A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56887"/>
              </p:ext>
            </p:extLst>
          </p:nvPr>
        </p:nvGraphicFramePr>
        <p:xfrm>
          <a:off x="1970451" y="1600297"/>
          <a:ext cx="9609017" cy="4495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96839">
                  <a:extLst>
                    <a:ext uri="{9D8B030D-6E8A-4147-A177-3AD203B41FA5}">
                      <a16:colId xmlns:a16="http://schemas.microsoft.com/office/drawing/2014/main" val="3657278705"/>
                    </a:ext>
                  </a:extLst>
                </a:gridCol>
                <a:gridCol w="1603854">
                  <a:extLst>
                    <a:ext uri="{9D8B030D-6E8A-4147-A177-3AD203B41FA5}">
                      <a16:colId xmlns:a16="http://schemas.microsoft.com/office/drawing/2014/main" val="92354909"/>
                    </a:ext>
                  </a:extLst>
                </a:gridCol>
                <a:gridCol w="4708324">
                  <a:extLst>
                    <a:ext uri="{9D8B030D-6E8A-4147-A177-3AD203B41FA5}">
                      <a16:colId xmlns:a16="http://schemas.microsoft.com/office/drawing/2014/main" val="2478820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Investment Grants (CIG)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high-capacity transit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Aviation Administration (FAA) Terminal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Airport terminal development and other landside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55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MEGA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Infrastructure Project Assistance grant program projects of national or regional 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6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Promoting Resilient Operations for Transformative, Efficient, and Cost-saving Transportation (PROTECT)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resilience of transportation systems:  evacuation routes, coastal resilience, moving infrastructure continuously impacted by extreme weather and natural disasters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1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5307 Ferry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Funds ferries for urbanized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7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or Low Emitting Ferry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Transition passenger ferries to low or zero-emission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2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808E-2E9A-4ACF-819D-57DE21B2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Grant Opportunities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0CF3C18-8DE6-497D-BE33-576CAD51A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65202"/>
              </p:ext>
            </p:extLst>
          </p:nvPr>
        </p:nvGraphicFramePr>
        <p:xfrm>
          <a:off x="1970451" y="1600297"/>
          <a:ext cx="9609017" cy="4490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96839">
                  <a:extLst>
                    <a:ext uri="{9D8B030D-6E8A-4147-A177-3AD203B41FA5}">
                      <a16:colId xmlns:a16="http://schemas.microsoft.com/office/drawing/2014/main" val="3657278705"/>
                    </a:ext>
                  </a:extLst>
                </a:gridCol>
                <a:gridCol w="1603854">
                  <a:extLst>
                    <a:ext uri="{9D8B030D-6E8A-4147-A177-3AD203B41FA5}">
                      <a16:colId xmlns:a16="http://schemas.microsoft.com/office/drawing/2014/main" val="92354909"/>
                    </a:ext>
                  </a:extLst>
                </a:gridCol>
                <a:gridCol w="4708324">
                  <a:extLst>
                    <a:ext uri="{9D8B030D-6E8A-4147-A177-3AD203B41FA5}">
                      <a16:colId xmlns:a16="http://schemas.microsoft.com/office/drawing/2014/main" val="2478820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Rural Ferry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Funds essential ferry service in rural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3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FHWA competitive grants for nationally significant and other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$15.77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Rehabilitate or replace bridges/culverts.  Large projects and bundling of smaller bridges are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FTA All Station Accessibility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$1.75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for legacy transit and commuter rail to upgrade existing station to ADA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7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Charging and fueling infrastructure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Charging infrastructure where people live, work, and 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9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Reconnecting Communities Pilot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Planning, design, demolition, and reconstruction or street grids, parks, or other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6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FHWA Nationally Significant Federal Lands and Tribal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$1.78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Construction, reconstruction, and rehabilitation of nationally-significant projects within, adjacent to, or accessing Federal and tribal lands.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3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FHWA-Diamond-01.potx" id="{E0ECDBD2-DD11-4AF5-AD7F-7FDCE2FF818E}" vid="{79377D17-7B7D-45ED-8F85-2FC58A3BB6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2021-FHWA-Diamond-01</Template>
  <TotalTime>2187</TotalTime>
  <Words>1282</Words>
  <Application>Microsoft Office PowerPoint</Application>
  <PresentationFormat>Widescreen</PresentationFormat>
  <Paragraphs>241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FHWA Updates and TAP Lessons Learned</vt:lpstr>
      <vt:lpstr>Infrastructure Investment and Jobs Act</vt:lpstr>
      <vt:lpstr>Funding Increases</vt:lpstr>
      <vt:lpstr>Funding Category Changes</vt:lpstr>
      <vt:lpstr>Funding Category Changes</vt:lpstr>
      <vt:lpstr>BIL Grant Opportunities</vt:lpstr>
      <vt:lpstr>BIL Grant Opportunities</vt:lpstr>
      <vt:lpstr>BIL Grant Opportunities</vt:lpstr>
      <vt:lpstr>BIL Grant Opportunities</vt:lpstr>
      <vt:lpstr>BIL Grant Opportunities</vt:lpstr>
      <vt:lpstr>Discretionary Grants</vt:lpstr>
      <vt:lpstr>Discretionary Grants</vt:lpstr>
      <vt:lpstr>BIL Grant Opportunities</vt:lpstr>
      <vt:lpstr>BIL Grant Opportunities</vt:lpstr>
      <vt:lpstr>Buy America</vt:lpstr>
      <vt:lpstr>Build America</vt:lpstr>
      <vt:lpstr>TAP Projects Lessons Learned</vt:lpstr>
      <vt:lpstr>TAP Projects Lessons Learned</vt:lpstr>
      <vt:lpstr>Federal-Aid Essentials</vt:lpstr>
      <vt:lpstr>Resources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FHWA Updates and Lessons Learned</dc:title>
  <dc:creator>Woods, Dustin (FHWA)</dc:creator>
  <cp:lastModifiedBy>Fresquez, Lisa (FHWA)</cp:lastModifiedBy>
  <cp:revision>58</cp:revision>
  <dcterms:created xsi:type="dcterms:W3CDTF">2022-03-30T18:50:14Z</dcterms:created>
  <dcterms:modified xsi:type="dcterms:W3CDTF">2024-04-09T14:13:27Z</dcterms:modified>
</cp:coreProperties>
</file>