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63" r:id="rId1"/>
    <p:sldMasterId id="2147483952" r:id="rId2"/>
    <p:sldMasterId id="2147483940" r:id="rId3"/>
    <p:sldMasterId id="2147483928" r:id="rId4"/>
    <p:sldMasterId id="2147483916" r:id="rId5"/>
  </p:sldMasterIdLst>
  <p:notesMasterIdLst>
    <p:notesMasterId r:id="rId24"/>
  </p:notesMasterIdLst>
  <p:handoutMasterIdLst>
    <p:handoutMasterId r:id="rId25"/>
  </p:handoutMasterIdLst>
  <p:sldIdLst>
    <p:sldId id="544" r:id="rId6"/>
    <p:sldId id="550" r:id="rId7"/>
    <p:sldId id="549" r:id="rId8"/>
    <p:sldId id="551" r:id="rId9"/>
    <p:sldId id="552" r:id="rId10"/>
    <p:sldId id="553" r:id="rId11"/>
    <p:sldId id="554" r:id="rId12"/>
    <p:sldId id="556" r:id="rId13"/>
    <p:sldId id="555" r:id="rId14"/>
    <p:sldId id="557" r:id="rId15"/>
    <p:sldId id="558" r:id="rId16"/>
    <p:sldId id="559" r:id="rId17"/>
    <p:sldId id="560" r:id="rId18"/>
    <p:sldId id="561" r:id="rId19"/>
    <p:sldId id="562" r:id="rId20"/>
    <p:sldId id="563" r:id="rId21"/>
    <p:sldId id="564" r:id="rId22"/>
    <p:sldId id="565" r:id="rId23"/>
  </p:sldIdLst>
  <p:sldSz cx="9144000" cy="6858000" type="screen4x3"/>
  <p:notesSz cx="7010400" cy="9296400"/>
  <p:custShowLst>
    <p:custShow name="Custom Show 1" id="0">
      <p:sldLst>
        <p:sld r:id="rId6"/>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honda" initials="R" lastIdx="413" clrIdx="0"/>
  <p:cmAuthor id="1" name="Kevin Hibbard" initials="KH" lastIdx="4" clrIdx="1"/>
  <p:cmAuthor id="2" name="TRCARTER" initials="T" lastIdx="0" clrIdx="2"/>
  <p:cmAuthor id="3" name="cavanwinkle" initials="c"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85BB2B"/>
    <a:srgbClr val="808000"/>
    <a:srgbClr val="721C1E"/>
    <a:srgbClr val="9B2D33"/>
    <a:srgbClr val="996600"/>
    <a:srgbClr val="FF3300"/>
    <a:srgbClr val="CC9900"/>
    <a:srgbClr val="374612"/>
    <a:srgbClr val="A6C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488322-F2BA-4B5B-9748-0D474271808F}">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86437" autoAdjust="0"/>
  </p:normalViewPr>
  <p:slideViewPr>
    <p:cSldViewPr snapToGrid="0" showGuides="1">
      <p:cViewPr varScale="1">
        <p:scale>
          <a:sx n="61" d="100"/>
          <a:sy n="61" d="100"/>
        </p:scale>
        <p:origin x="1152" y="58"/>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6" d="100"/>
          <a:sy n="86"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146" cy="464205"/>
          </a:xfrm>
          <a:prstGeom prst="rect">
            <a:avLst/>
          </a:prstGeom>
        </p:spPr>
        <p:txBody>
          <a:bodyPr vert="horz" lIns="88102" tIns="44053" rIns="88102" bIns="44053" rtlCol="0"/>
          <a:lstStyle>
            <a:lvl1pPr algn="l">
              <a:defRPr sz="1300"/>
            </a:lvl1pPr>
          </a:lstStyle>
          <a:p>
            <a:endParaRPr lang="en-US"/>
          </a:p>
        </p:txBody>
      </p:sp>
      <p:sp>
        <p:nvSpPr>
          <p:cNvPr id="3" name="Date Placeholder 2"/>
          <p:cNvSpPr>
            <a:spLocks noGrp="1"/>
          </p:cNvSpPr>
          <p:nvPr>
            <p:ph type="dt" sz="quarter" idx="1"/>
          </p:nvPr>
        </p:nvSpPr>
        <p:spPr>
          <a:xfrm>
            <a:off x="3970736" y="4"/>
            <a:ext cx="3038146" cy="464205"/>
          </a:xfrm>
          <a:prstGeom prst="rect">
            <a:avLst/>
          </a:prstGeom>
        </p:spPr>
        <p:txBody>
          <a:bodyPr vert="horz" lIns="88102" tIns="44053" rIns="88102" bIns="44053" rtlCol="0"/>
          <a:lstStyle>
            <a:lvl1pPr algn="r">
              <a:defRPr sz="1300"/>
            </a:lvl1pPr>
          </a:lstStyle>
          <a:p>
            <a:fld id="{B62FE948-03B2-477F-9A4F-BB1B411C90F6}" type="datetimeFigureOut">
              <a:rPr lang="en-US" smtClean="0"/>
              <a:pPr/>
              <a:t>1/31/2022</a:t>
            </a:fld>
            <a:endParaRPr lang="en-US"/>
          </a:p>
        </p:txBody>
      </p:sp>
      <p:sp>
        <p:nvSpPr>
          <p:cNvPr id="4" name="Footer Placeholder 3"/>
          <p:cNvSpPr>
            <a:spLocks noGrp="1"/>
          </p:cNvSpPr>
          <p:nvPr>
            <p:ph type="ftr" sz="quarter" idx="2"/>
          </p:nvPr>
        </p:nvSpPr>
        <p:spPr>
          <a:xfrm>
            <a:off x="2" y="8830663"/>
            <a:ext cx="3038146" cy="464205"/>
          </a:xfrm>
          <a:prstGeom prst="rect">
            <a:avLst/>
          </a:prstGeom>
        </p:spPr>
        <p:txBody>
          <a:bodyPr vert="horz" lIns="88102" tIns="44053" rIns="88102" bIns="44053" rtlCol="0" anchor="b"/>
          <a:lstStyle>
            <a:lvl1pPr algn="l">
              <a:defRPr sz="1300"/>
            </a:lvl1pPr>
          </a:lstStyle>
          <a:p>
            <a:endParaRPr lang="en-US"/>
          </a:p>
        </p:txBody>
      </p:sp>
      <p:sp>
        <p:nvSpPr>
          <p:cNvPr id="5" name="Slide Number Placeholder 4"/>
          <p:cNvSpPr>
            <a:spLocks noGrp="1"/>
          </p:cNvSpPr>
          <p:nvPr>
            <p:ph type="sldNum" sz="quarter" idx="3"/>
          </p:nvPr>
        </p:nvSpPr>
        <p:spPr>
          <a:xfrm>
            <a:off x="3970736" y="8830663"/>
            <a:ext cx="3038146" cy="464205"/>
          </a:xfrm>
          <a:prstGeom prst="rect">
            <a:avLst/>
          </a:prstGeom>
        </p:spPr>
        <p:txBody>
          <a:bodyPr vert="horz" lIns="88102" tIns="44053" rIns="88102" bIns="44053" rtlCol="0" anchor="b"/>
          <a:lstStyle>
            <a:lvl1pPr algn="r">
              <a:defRPr sz="1300"/>
            </a:lvl1pPr>
          </a:lstStyle>
          <a:p>
            <a:fld id="{0F888804-B08B-4E4A-B409-136A37700BCC}" type="slidenum">
              <a:rPr lang="en-US" smtClean="0"/>
              <a:pPr/>
              <a:t>‹#›</a:t>
            </a:fld>
            <a:endParaRPr lang="en-US"/>
          </a:p>
        </p:txBody>
      </p:sp>
    </p:spTree>
    <p:extLst>
      <p:ext uri="{BB962C8B-B14F-4D97-AF65-F5344CB8AC3E}">
        <p14:creationId xmlns:p14="http://schemas.microsoft.com/office/powerpoint/2010/main" val="3975274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3131" tIns="46566" rIns="93131" bIns="46566" rtlCol="0"/>
          <a:lstStyle>
            <a:lvl1pPr algn="l">
              <a:defRPr sz="1300"/>
            </a:lvl1pPr>
          </a:lstStyle>
          <a:p>
            <a:endParaRPr lang="en-US"/>
          </a:p>
        </p:txBody>
      </p:sp>
      <p:sp>
        <p:nvSpPr>
          <p:cNvPr id="3" name="Date Placeholder 2"/>
          <p:cNvSpPr>
            <a:spLocks noGrp="1"/>
          </p:cNvSpPr>
          <p:nvPr>
            <p:ph type="dt" idx="1"/>
          </p:nvPr>
        </p:nvSpPr>
        <p:spPr>
          <a:xfrm>
            <a:off x="3970938" y="4"/>
            <a:ext cx="3037840" cy="464820"/>
          </a:xfrm>
          <a:prstGeom prst="rect">
            <a:avLst/>
          </a:prstGeom>
        </p:spPr>
        <p:txBody>
          <a:bodyPr vert="horz" lIns="93131" tIns="46566" rIns="93131" bIns="46566" rtlCol="0"/>
          <a:lstStyle>
            <a:lvl1pPr algn="r">
              <a:defRPr sz="1300"/>
            </a:lvl1pPr>
          </a:lstStyle>
          <a:p>
            <a:fld id="{AA85B9BB-1196-4010-BF2C-46111830F786}" type="datetimeFigureOut">
              <a:rPr lang="en-US" smtClean="0"/>
              <a:pPr/>
              <a:t>1/31/2022</a:t>
            </a:fld>
            <a:endParaRPr lang="en-US"/>
          </a:p>
        </p:txBody>
      </p:sp>
      <p:sp>
        <p:nvSpPr>
          <p:cNvPr id="4" name="Slide Image Placeholder 3"/>
          <p:cNvSpPr>
            <a:spLocks noGrp="1" noRot="1" noChangeAspect="1"/>
          </p:cNvSpPr>
          <p:nvPr>
            <p:ph type="sldImg" idx="2"/>
          </p:nvPr>
        </p:nvSpPr>
        <p:spPr>
          <a:xfrm>
            <a:off x="1181100" y="695325"/>
            <a:ext cx="4649788" cy="3486150"/>
          </a:xfrm>
          <a:prstGeom prst="rect">
            <a:avLst/>
          </a:prstGeom>
          <a:noFill/>
          <a:ln w="12700">
            <a:solidFill>
              <a:prstClr val="black"/>
            </a:solidFill>
          </a:ln>
        </p:spPr>
        <p:txBody>
          <a:bodyPr vert="horz" lIns="93131" tIns="46566" rIns="93131" bIns="4656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31" tIns="46566" rIns="93131" bIns="465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1" tIns="46566" rIns="93131" bIns="4656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31" tIns="46566" rIns="93131" bIns="46566" rtlCol="0" anchor="b"/>
          <a:lstStyle>
            <a:lvl1pPr algn="r">
              <a:defRPr sz="1300"/>
            </a:lvl1pPr>
          </a:lstStyle>
          <a:p>
            <a:fld id="{A8DA434B-625A-4FF8-98F7-A84B744514C6}" type="slidenum">
              <a:rPr lang="en-US" smtClean="0"/>
              <a:pPr/>
              <a:t>‹#›</a:t>
            </a:fld>
            <a:endParaRPr lang="en-US"/>
          </a:p>
        </p:txBody>
      </p:sp>
    </p:spTree>
    <p:extLst>
      <p:ext uri="{BB962C8B-B14F-4D97-AF65-F5344CB8AC3E}">
        <p14:creationId xmlns:p14="http://schemas.microsoft.com/office/powerpoint/2010/main" val="173224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0</a:t>
            </a:fld>
            <a:endParaRPr lang="en-US"/>
          </a:p>
        </p:txBody>
      </p:sp>
    </p:spTree>
    <p:extLst>
      <p:ext uri="{BB962C8B-B14F-4D97-AF65-F5344CB8AC3E}">
        <p14:creationId xmlns:p14="http://schemas.microsoft.com/office/powerpoint/2010/main" val="408778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9</a:t>
            </a:fld>
            <a:endParaRPr lang="en-US"/>
          </a:p>
        </p:txBody>
      </p:sp>
    </p:spTree>
    <p:extLst>
      <p:ext uri="{BB962C8B-B14F-4D97-AF65-F5344CB8AC3E}">
        <p14:creationId xmlns:p14="http://schemas.microsoft.com/office/powerpoint/2010/main" val="221601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10</a:t>
            </a:fld>
            <a:endParaRPr lang="en-US"/>
          </a:p>
        </p:txBody>
      </p:sp>
    </p:spTree>
    <p:extLst>
      <p:ext uri="{BB962C8B-B14F-4D97-AF65-F5344CB8AC3E}">
        <p14:creationId xmlns:p14="http://schemas.microsoft.com/office/powerpoint/2010/main" val="420980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11</a:t>
            </a:fld>
            <a:endParaRPr lang="en-US"/>
          </a:p>
        </p:txBody>
      </p:sp>
    </p:spTree>
    <p:extLst>
      <p:ext uri="{BB962C8B-B14F-4D97-AF65-F5344CB8AC3E}">
        <p14:creationId xmlns:p14="http://schemas.microsoft.com/office/powerpoint/2010/main" val="83749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12</a:t>
            </a:fld>
            <a:endParaRPr lang="en-US"/>
          </a:p>
        </p:txBody>
      </p:sp>
    </p:spTree>
    <p:extLst>
      <p:ext uri="{BB962C8B-B14F-4D97-AF65-F5344CB8AC3E}">
        <p14:creationId xmlns:p14="http://schemas.microsoft.com/office/powerpoint/2010/main" val="3601427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13</a:t>
            </a:fld>
            <a:endParaRPr lang="en-US"/>
          </a:p>
        </p:txBody>
      </p:sp>
    </p:spTree>
    <p:extLst>
      <p:ext uri="{BB962C8B-B14F-4D97-AF65-F5344CB8AC3E}">
        <p14:creationId xmlns:p14="http://schemas.microsoft.com/office/powerpoint/2010/main" val="140922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14</a:t>
            </a:fld>
            <a:endParaRPr lang="en-US"/>
          </a:p>
        </p:txBody>
      </p:sp>
    </p:spTree>
    <p:extLst>
      <p:ext uri="{BB962C8B-B14F-4D97-AF65-F5344CB8AC3E}">
        <p14:creationId xmlns:p14="http://schemas.microsoft.com/office/powerpoint/2010/main" val="335196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15</a:t>
            </a:fld>
            <a:endParaRPr lang="en-US"/>
          </a:p>
        </p:txBody>
      </p:sp>
    </p:spTree>
    <p:extLst>
      <p:ext uri="{BB962C8B-B14F-4D97-AF65-F5344CB8AC3E}">
        <p14:creationId xmlns:p14="http://schemas.microsoft.com/office/powerpoint/2010/main" val="306921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16</a:t>
            </a:fld>
            <a:endParaRPr lang="en-US"/>
          </a:p>
        </p:txBody>
      </p:sp>
    </p:spTree>
    <p:extLst>
      <p:ext uri="{BB962C8B-B14F-4D97-AF65-F5344CB8AC3E}">
        <p14:creationId xmlns:p14="http://schemas.microsoft.com/office/powerpoint/2010/main" val="331250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17</a:t>
            </a:fld>
            <a:endParaRPr lang="en-US"/>
          </a:p>
        </p:txBody>
      </p:sp>
    </p:spTree>
    <p:extLst>
      <p:ext uri="{BB962C8B-B14F-4D97-AF65-F5344CB8AC3E}">
        <p14:creationId xmlns:p14="http://schemas.microsoft.com/office/powerpoint/2010/main" val="403184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1</a:t>
            </a:fld>
            <a:endParaRPr lang="en-US"/>
          </a:p>
        </p:txBody>
      </p:sp>
    </p:spTree>
    <p:extLst>
      <p:ext uri="{BB962C8B-B14F-4D97-AF65-F5344CB8AC3E}">
        <p14:creationId xmlns:p14="http://schemas.microsoft.com/office/powerpoint/2010/main" val="345623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2</a:t>
            </a:fld>
            <a:endParaRPr lang="en-US"/>
          </a:p>
        </p:txBody>
      </p:sp>
    </p:spTree>
    <p:extLst>
      <p:ext uri="{BB962C8B-B14F-4D97-AF65-F5344CB8AC3E}">
        <p14:creationId xmlns:p14="http://schemas.microsoft.com/office/powerpoint/2010/main" val="150083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3</a:t>
            </a:fld>
            <a:endParaRPr lang="en-US"/>
          </a:p>
        </p:txBody>
      </p:sp>
    </p:spTree>
    <p:extLst>
      <p:ext uri="{BB962C8B-B14F-4D97-AF65-F5344CB8AC3E}">
        <p14:creationId xmlns:p14="http://schemas.microsoft.com/office/powerpoint/2010/main" val="285990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4</a:t>
            </a:fld>
            <a:endParaRPr lang="en-US"/>
          </a:p>
        </p:txBody>
      </p:sp>
    </p:spTree>
    <p:extLst>
      <p:ext uri="{BB962C8B-B14F-4D97-AF65-F5344CB8AC3E}">
        <p14:creationId xmlns:p14="http://schemas.microsoft.com/office/powerpoint/2010/main" val="256740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5</a:t>
            </a:fld>
            <a:endParaRPr lang="en-US"/>
          </a:p>
        </p:txBody>
      </p:sp>
    </p:spTree>
    <p:extLst>
      <p:ext uri="{BB962C8B-B14F-4D97-AF65-F5344CB8AC3E}">
        <p14:creationId xmlns:p14="http://schemas.microsoft.com/office/powerpoint/2010/main" val="37294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6</a:t>
            </a:fld>
            <a:endParaRPr lang="en-US"/>
          </a:p>
        </p:txBody>
      </p:sp>
    </p:spTree>
    <p:extLst>
      <p:ext uri="{BB962C8B-B14F-4D97-AF65-F5344CB8AC3E}">
        <p14:creationId xmlns:p14="http://schemas.microsoft.com/office/powerpoint/2010/main" val="134717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7</a:t>
            </a:fld>
            <a:endParaRPr lang="en-US"/>
          </a:p>
        </p:txBody>
      </p:sp>
    </p:spTree>
    <p:extLst>
      <p:ext uri="{BB962C8B-B14F-4D97-AF65-F5344CB8AC3E}">
        <p14:creationId xmlns:p14="http://schemas.microsoft.com/office/powerpoint/2010/main" val="228323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434B-625A-4FF8-98F7-A84B744514C6}" type="slidenum">
              <a:rPr lang="en-US" smtClean="0"/>
              <a:pPr/>
              <a:t>8</a:t>
            </a:fld>
            <a:endParaRPr lang="en-US"/>
          </a:p>
        </p:txBody>
      </p:sp>
    </p:spTree>
    <p:extLst>
      <p:ext uri="{BB962C8B-B14F-4D97-AF65-F5344CB8AC3E}">
        <p14:creationId xmlns:p14="http://schemas.microsoft.com/office/powerpoint/2010/main" val="2424551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54864" y="-68580"/>
            <a:ext cx="9381691" cy="7063701"/>
          </a:xfrm>
          <a:prstGeom prst="rect">
            <a:avLst/>
          </a:prstGeom>
          <a:gradFill>
            <a:gsLst>
              <a:gs pos="53000">
                <a:schemeClr val="accent1">
                  <a:lumMod val="5000"/>
                  <a:lumOff val="95000"/>
                </a:schemeClr>
              </a:gs>
              <a:gs pos="86000">
                <a:schemeClr val="accent1"/>
              </a:gs>
              <a:gs pos="100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ndParaRPr>
          </a:p>
        </p:txBody>
      </p:sp>
      <p:pic>
        <p:nvPicPr>
          <p:cNvPr id="6" name="Picture 5">
            <a:extLst>
              <a:ext uri="{FF2B5EF4-FFF2-40B4-BE49-F238E27FC236}">
                <a16:creationId xmlns:a16="http://schemas.microsoft.com/office/drawing/2014/main" id="{F2010AF5-AC0A-6746-8631-4E0DE26F597F}"/>
              </a:ext>
            </a:extLst>
          </p:cNvPr>
          <p:cNvPicPr>
            <a:picLocks noChangeAspect="1"/>
          </p:cNvPicPr>
          <p:nvPr userDrawn="1"/>
        </p:nvPicPr>
        <p:blipFill>
          <a:blip r:embed="rId2"/>
          <a:stretch>
            <a:fillRect/>
          </a:stretch>
        </p:blipFill>
        <p:spPr>
          <a:xfrm>
            <a:off x="6614160" y="2044700"/>
            <a:ext cx="2186940" cy="2026564"/>
          </a:xfrm>
          <a:prstGeom prst="rect">
            <a:avLst/>
          </a:prstGeom>
        </p:spPr>
      </p:pic>
      <p:sp>
        <p:nvSpPr>
          <p:cNvPr id="7" name="Text Placeholder 2">
            <a:extLst>
              <a:ext uri="{FF2B5EF4-FFF2-40B4-BE49-F238E27FC236}">
                <a16:creationId xmlns:a16="http://schemas.microsoft.com/office/drawing/2014/main" id="{B6EC7810-37A5-904E-8267-F8239DA9A0B5}"/>
              </a:ext>
            </a:extLst>
          </p:cNvPr>
          <p:cNvSpPr>
            <a:spLocks noGrp="1"/>
          </p:cNvSpPr>
          <p:nvPr>
            <p:ph type="body" idx="1"/>
          </p:nvPr>
        </p:nvSpPr>
        <p:spPr>
          <a:xfrm>
            <a:off x="548640" y="2773681"/>
            <a:ext cx="5669280" cy="1297584"/>
          </a:xfrm>
          <a:prstGeom prst="rect">
            <a:avLst/>
          </a:prstGeom>
        </p:spPr>
        <p:txBody>
          <a:bodyPr lIns="45720" tIns="0" rIns="45720" bIns="0" anchor="t">
            <a:noAutofit/>
          </a:bodyPr>
          <a:lstStyle>
            <a:lvl1pPr marL="0" indent="0" algn="l">
              <a:buNone/>
              <a:defRPr sz="4800" b="1" i="0" baseline="0">
                <a:solidFill>
                  <a:schemeClr val="tx1"/>
                </a:solidFill>
                <a:effectLst/>
                <a:latin typeface="Arial" panose="020B0604020202020204" pitchFamily="34" charset="0"/>
                <a:ea typeface="Helvetica Neue" panose="02000503000000020004" pitchFamily="2"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2" name="Date Placeholder 1">
            <a:extLst>
              <a:ext uri="{FF2B5EF4-FFF2-40B4-BE49-F238E27FC236}">
                <a16:creationId xmlns:a16="http://schemas.microsoft.com/office/drawing/2014/main" id="{363B2D43-3894-B44E-B291-AC47AFED8754}"/>
              </a:ext>
            </a:extLst>
          </p:cNvPr>
          <p:cNvSpPr>
            <a:spLocks noGrp="1"/>
          </p:cNvSpPr>
          <p:nvPr>
            <p:ph type="dt" sz="half" idx="10"/>
          </p:nvPr>
        </p:nvSpPr>
        <p:spPr/>
        <p:txBody>
          <a:bodyPr/>
          <a:lstStyle>
            <a:lvl1pPr>
              <a:defRPr>
                <a:solidFill>
                  <a:schemeClr val="tx1"/>
                </a:solidFill>
              </a:defRPr>
            </a:lvl1pPr>
          </a:lstStyle>
          <a:p>
            <a:endParaRPr lang="en-US" dirty="0"/>
          </a:p>
        </p:txBody>
      </p:sp>
      <p:sp>
        <p:nvSpPr>
          <p:cNvPr id="4" name="Footer Placeholder 3">
            <a:extLst>
              <a:ext uri="{FF2B5EF4-FFF2-40B4-BE49-F238E27FC236}">
                <a16:creationId xmlns:a16="http://schemas.microsoft.com/office/drawing/2014/main" id="{E5B3736B-9EAE-7847-9023-6EF6395B79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83BE2-72DE-AB43-85B6-B45D3F406242}"/>
              </a:ext>
            </a:extLst>
          </p:cNvPr>
          <p:cNvSpPr>
            <a:spLocks noGrp="1"/>
          </p:cNvSpPr>
          <p:nvPr>
            <p:ph type="sldNum" sz="quarter" idx="12"/>
          </p:nvPr>
        </p:nvSpPr>
        <p:spPr/>
        <p:txBody>
          <a:bodyPr/>
          <a:lstStyle>
            <a:lvl1pPr>
              <a:defRPr>
                <a:solidFill>
                  <a:schemeClr val="tx1"/>
                </a:solidFill>
              </a:defRPr>
            </a:lvl1pPr>
          </a:lstStyle>
          <a:p>
            <a:fld id="{495AE110-412D-7C42-A7C8-14AC1C6C0F7F}" type="slidenum">
              <a:rPr lang="en-US" smtClean="0"/>
              <a:pPr/>
              <a:t>‹#›</a:t>
            </a:fld>
            <a:endParaRPr lang="en-US" dirty="0"/>
          </a:p>
        </p:txBody>
      </p:sp>
    </p:spTree>
    <p:extLst>
      <p:ext uri="{BB962C8B-B14F-4D97-AF65-F5344CB8AC3E}">
        <p14:creationId xmlns:p14="http://schemas.microsoft.com/office/powerpoint/2010/main" val="799590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22423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166203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10648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379174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313931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262084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42671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357087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1226004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218294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owered header bar">
    <p:spTree>
      <p:nvGrpSpPr>
        <p:cNvPr id="1" name=""/>
        <p:cNvGrpSpPr/>
        <p:nvPr/>
      </p:nvGrpSpPr>
      <p:grpSpPr>
        <a:xfrm>
          <a:off x="0" y="0"/>
          <a:ext cx="0" cy="0"/>
          <a:chOff x="0" y="0"/>
          <a:chExt cx="0" cy="0"/>
        </a:xfrm>
      </p:grpSpPr>
      <p:sp>
        <p:nvSpPr>
          <p:cNvPr id="7" name="Rectangle 6"/>
          <p:cNvSpPr/>
          <p:nvPr userDrawn="1"/>
        </p:nvSpPr>
        <p:spPr>
          <a:xfrm>
            <a:off x="-91389" y="750603"/>
            <a:ext cx="9418217" cy="457194"/>
          </a:xfrm>
          <a:prstGeom prst="rect">
            <a:avLst/>
          </a:prstGeom>
          <a:solidFill>
            <a:srgbClr val="FD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1389" y="201969"/>
            <a:ext cx="9418217" cy="548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34696" y="128766"/>
            <a:ext cx="8763000" cy="713275"/>
          </a:xfrm>
          <a:prstGeom prst="rect">
            <a:avLst/>
          </a:prstGeom>
        </p:spPr>
        <p:txBody>
          <a:bodyPr anchor="t">
            <a:normAutofit/>
          </a:bodyPr>
          <a:lstStyle>
            <a:lvl1pPr algn="l">
              <a:defRPr sz="36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kumimoji="0" lang="en-US" dirty="0"/>
              <a:t>Click to edit Master title style</a:t>
            </a:r>
          </a:p>
        </p:txBody>
      </p:sp>
      <p:sp>
        <p:nvSpPr>
          <p:cNvPr id="12" name="Text Placeholder 2"/>
          <p:cNvSpPr>
            <a:spLocks noGrp="1"/>
          </p:cNvSpPr>
          <p:nvPr>
            <p:ph type="body" idx="1"/>
          </p:nvPr>
        </p:nvSpPr>
        <p:spPr>
          <a:xfrm>
            <a:off x="234696" y="750684"/>
            <a:ext cx="8763000" cy="457113"/>
          </a:xfrm>
          <a:prstGeom prst="rect">
            <a:avLst/>
          </a:prstGeom>
        </p:spPr>
        <p:txBody>
          <a:bodyPr lIns="45720" tIns="0" rIns="45720" bIns="0" anchor="t">
            <a:normAutofit/>
          </a:bodyPr>
          <a:lstStyle>
            <a:lvl1pPr marL="0" indent="0" algn="l">
              <a:buNone/>
              <a:defRPr sz="2800" b="0" i="0">
                <a:solidFill>
                  <a:schemeClr val="tx1"/>
                </a:solidFill>
                <a:effectLst/>
                <a:latin typeface="Arial" panose="020B0604020202020204" pitchFamily="34" charset="0"/>
                <a:ea typeface="Helvetica Neue Condensed" panose="02000503000000020004" pitchFamily="2"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pic>
        <p:nvPicPr>
          <p:cNvPr id="6" name="Picture 5">
            <a:extLst>
              <a:ext uri="{FF2B5EF4-FFF2-40B4-BE49-F238E27FC236}">
                <a16:creationId xmlns:a16="http://schemas.microsoft.com/office/drawing/2014/main" id="{148C3EBF-6FC0-2B42-BB9B-79AAAA8A5C4C}"/>
              </a:ext>
            </a:extLst>
          </p:cNvPr>
          <p:cNvPicPr>
            <a:picLocks noChangeAspect="1"/>
          </p:cNvPicPr>
          <p:nvPr userDrawn="1"/>
        </p:nvPicPr>
        <p:blipFill>
          <a:blip r:embed="rId2"/>
          <a:stretch>
            <a:fillRect/>
          </a:stretch>
        </p:blipFill>
        <p:spPr>
          <a:xfrm>
            <a:off x="8273796" y="354105"/>
            <a:ext cx="723900" cy="670814"/>
          </a:xfrm>
          <a:prstGeom prst="rect">
            <a:avLst/>
          </a:prstGeom>
        </p:spPr>
      </p:pic>
      <p:sp>
        <p:nvSpPr>
          <p:cNvPr id="2" name="Date Placeholder 1">
            <a:extLst>
              <a:ext uri="{FF2B5EF4-FFF2-40B4-BE49-F238E27FC236}">
                <a16:creationId xmlns:a16="http://schemas.microsoft.com/office/drawing/2014/main" id="{553A8DB4-2260-C24E-8CB7-9E7023438C0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2D21BFE-1AE4-A74C-B449-48959558AF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ADDA8-534A-9447-B49B-0A1A9D42D9FF}"/>
              </a:ext>
            </a:extLst>
          </p:cNvPr>
          <p:cNvSpPr>
            <a:spLocks noGrp="1"/>
          </p:cNvSpPr>
          <p:nvPr>
            <p:ph type="sldNum" sz="quarter" idx="12"/>
          </p:nvPr>
        </p:nvSpPr>
        <p:spPr/>
        <p:txBody>
          <a:bodyPr/>
          <a:lstStyle/>
          <a:p>
            <a:fld id="{495AE110-412D-7C42-A7C8-14AC1C6C0F7F}" type="slidenum">
              <a:rPr lang="en-US" smtClean="0"/>
              <a:t>‹#›</a:t>
            </a:fld>
            <a:endParaRPr lang="en-US"/>
          </a:p>
        </p:txBody>
      </p:sp>
      <p:sp>
        <p:nvSpPr>
          <p:cNvPr id="15" name="Text Placeholder 14">
            <a:extLst>
              <a:ext uri="{FF2B5EF4-FFF2-40B4-BE49-F238E27FC236}">
                <a16:creationId xmlns:a16="http://schemas.microsoft.com/office/drawing/2014/main" id="{B4C2F9A4-2C46-5A4D-8D41-1776114D0DBB}"/>
              </a:ext>
            </a:extLst>
          </p:cNvPr>
          <p:cNvSpPr>
            <a:spLocks noGrp="1"/>
          </p:cNvSpPr>
          <p:nvPr>
            <p:ph type="body" sz="quarter" idx="13"/>
          </p:nvPr>
        </p:nvSpPr>
        <p:spPr>
          <a:xfrm>
            <a:off x="234950" y="1381125"/>
            <a:ext cx="8763000" cy="472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198105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421818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314904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1249453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3374932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309769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1573774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351904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169D2-8192-7342-B69E-EDB28BC26B3E}" type="slidenum">
              <a:rPr lang="en-US" smtClean="0"/>
              <a:t>‹#›</a:t>
            </a:fld>
            <a:endParaRPr lang="en-US"/>
          </a:p>
        </p:txBody>
      </p:sp>
    </p:spTree>
    <p:extLst>
      <p:ext uri="{BB962C8B-B14F-4D97-AF65-F5344CB8AC3E}">
        <p14:creationId xmlns:p14="http://schemas.microsoft.com/office/powerpoint/2010/main" val="5472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0D3B1F-1930-264B-A17C-077D7405D0D9}"/>
              </a:ext>
            </a:extLst>
          </p:cNvPr>
          <p:cNvSpPr/>
          <p:nvPr userDrawn="1"/>
        </p:nvSpPr>
        <p:spPr>
          <a:xfrm>
            <a:off x="-91389" y="201969"/>
            <a:ext cx="9418217" cy="548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A73ACFE-942E-F746-9D9B-F8AFE2842D8C}"/>
              </a:ext>
            </a:extLst>
          </p:cNvPr>
          <p:cNvSpPr>
            <a:spLocks noGrp="1"/>
          </p:cNvSpPr>
          <p:nvPr>
            <p:ph type="title"/>
          </p:nvPr>
        </p:nvSpPr>
        <p:spPr>
          <a:xfrm>
            <a:off x="234696" y="128766"/>
            <a:ext cx="8763000" cy="713275"/>
          </a:xfrm>
          <a:prstGeom prst="rect">
            <a:avLst/>
          </a:prstGeom>
        </p:spPr>
        <p:txBody>
          <a:bodyPr anchor="t">
            <a:normAutofit/>
          </a:bodyPr>
          <a:lstStyle>
            <a:lvl1pPr algn="l">
              <a:defRPr sz="36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kumimoji="0" lang="en-US" dirty="0"/>
              <a:t>Click to edit Master title style</a:t>
            </a:r>
          </a:p>
        </p:txBody>
      </p:sp>
      <p:pic>
        <p:nvPicPr>
          <p:cNvPr id="9" name="Picture 8">
            <a:extLst>
              <a:ext uri="{FF2B5EF4-FFF2-40B4-BE49-F238E27FC236}">
                <a16:creationId xmlns:a16="http://schemas.microsoft.com/office/drawing/2014/main" id="{97110DC2-B73A-A640-B3ED-4DB83346F46D}"/>
              </a:ext>
            </a:extLst>
          </p:cNvPr>
          <p:cNvPicPr>
            <a:picLocks noChangeAspect="1"/>
          </p:cNvPicPr>
          <p:nvPr userDrawn="1"/>
        </p:nvPicPr>
        <p:blipFill>
          <a:blip r:embed="rId2"/>
          <a:stretch>
            <a:fillRect/>
          </a:stretch>
        </p:blipFill>
        <p:spPr>
          <a:xfrm>
            <a:off x="8273796" y="354105"/>
            <a:ext cx="723900" cy="670814"/>
          </a:xfrm>
          <a:prstGeom prst="rect">
            <a:avLst/>
          </a:prstGeom>
        </p:spPr>
      </p:pic>
      <p:sp>
        <p:nvSpPr>
          <p:cNvPr id="2" name="Date Placeholder 1">
            <a:extLst>
              <a:ext uri="{FF2B5EF4-FFF2-40B4-BE49-F238E27FC236}">
                <a16:creationId xmlns:a16="http://schemas.microsoft.com/office/drawing/2014/main" id="{EF985A43-2877-D045-ABFC-0785253D3E5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FC0C05E-F26A-AF4F-841C-3D20BBB5A0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1CD282-98F2-A44E-BDBB-256AB09DA8B9}"/>
              </a:ext>
            </a:extLst>
          </p:cNvPr>
          <p:cNvSpPr>
            <a:spLocks noGrp="1"/>
          </p:cNvSpPr>
          <p:nvPr>
            <p:ph type="sldNum" sz="quarter" idx="12"/>
          </p:nvPr>
        </p:nvSpPr>
        <p:spPr/>
        <p:txBody>
          <a:bodyPr/>
          <a:lstStyle/>
          <a:p>
            <a:fld id="{495AE110-412D-7C42-A7C8-14AC1C6C0F7F}" type="slidenum">
              <a:rPr lang="en-US" smtClean="0"/>
              <a:t>‹#›</a:t>
            </a:fld>
            <a:endParaRPr lang="en-US"/>
          </a:p>
        </p:txBody>
      </p:sp>
      <p:sp>
        <p:nvSpPr>
          <p:cNvPr id="13" name="Text Placeholder 12">
            <a:extLst>
              <a:ext uri="{FF2B5EF4-FFF2-40B4-BE49-F238E27FC236}">
                <a16:creationId xmlns:a16="http://schemas.microsoft.com/office/drawing/2014/main" id="{DF6C5298-33D4-BE42-ADD2-7A4220289FFB}"/>
              </a:ext>
            </a:extLst>
          </p:cNvPr>
          <p:cNvSpPr>
            <a:spLocks noGrp="1"/>
          </p:cNvSpPr>
          <p:nvPr>
            <p:ph type="body" sz="quarter" idx="13"/>
          </p:nvPr>
        </p:nvSpPr>
        <p:spPr>
          <a:xfrm>
            <a:off x="234950" y="1122363"/>
            <a:ext cx="8763000" cy="4921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457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32AF-D303-4319-A8BE-826D966332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96E189-98B3-844E-9E20-63D11F02A1A8}"/>
              </a:ext>
            </a:extLst>
          </p:cNvPr>
          <p:cNvSpPr/>
          <p:nvPr userDrawn="1"/>
        </p:nvSpPr>
        <p:spPr>
          <a:xfrm>
            <a:off x="-91389" y="750603"/>
            <a:ext cx="9418217" cy="457194"/>
          </a:xfrm>
          <a:prstGeom prst="rect">
            <a:avLst/>
          </a:prstGeom>
          <a:solidFill>
            <a:srgbClr val="FD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99334-A498-1643-887E-C8F6FCBEC444}"/>
              </a:ext>
            </a:extLst>
          </p:cNvPr>
          <p:cNvSpPr/>
          <p:nvPr userDrawn="1"/>
        </p:nvSpPr>
        <p:spPr>
          <a:xfrm>
            <a:off x="-91389" y="201969"/>
            <a:ext cx="9418217" cy="548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5DC1C38-9092-754D-AD06-434DE5589BC2}"/>
              </a:ext>
            </a:extLst>
          </p:cNvPr>
          <p:cNvSpPr>
            <a:spLocks noGrp="1"/>
          </p:cNvSpPr>
          <p:nvPr>
            <p:ph type="title"/>
          </p:nvPr>
        </p:nvSpPr>
        <p:spPr>
          <a:xfrm>
            <a:off x="234696" y="128766"/>
            <a:ext cx="8763000" cy="713275"/>
          </a:xfrm>
          <a:prstGeom prst="rect">
            <a:avLst/>
          </a:prstGeom>
        </p:spPr>
        <p:txBody>
          <a:bodyPr anchor="t">
            <a:normAutofit/>
          </a:bodyPr>
          <a:lstStyle>
            <a:lvl1pPr algn="l">
              <a:defRPr sz="36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kumimoji="0" lang="en-US" dirty="0"/>
              <a:t>Click to edit Master title style</a:t>
            </a:r>
          </a:p>
        </p:txBody>
      </p:sp>
      <p:sp>
        <p:nvSpPr>
          <p:cNvPr id="13" name="Text Placeholder 2">
            <a:extLst>
              <a:ext uri="{FF2B5EF4-FFF2-40B4-BE49-F238E27FC236}">
                <a16:creationId xmlns:a16="http://schemas.microsoft.com/office/drawing/2014/main" id="{02806C3C-07B3-F242-ABE1-F13EFFC8CDE6}"/>
              </a:ext>
            </a:extLst>
          </p:cNvPr>
          <p:cNvSpPr>
            <a:spLocks noGrp="1"/>
          </p:cNvSpPr>
          <p:nvPr>
            <p:ph type="body" idx="1"/>
          </p:nvPr>
        </p:nvSpPr>
        <p:spPr>
          <a:xfrm>
            <a:off x="234696" y="750684"/>
            <a:ext cx="8763000" cy="457113"/>
          </a:xfrm>
          <a:prstGeom prst="rect">
            <a:avLst/>
          </a:prstGeom>
        </p:spPr>
        <p:txBody>
          <a:bodyPr lIns="45720" tIns="0" rIns="45720" bIns="0" anchor="t">
            <a:normAutofit/>
          </a:bodyPr>
          <a:lstStyle>
            <a:lvl1pPr marL="0" indent="0" algn="l">
              <a:buNone/>
              <a:defRPr sz="2800" b="0" i="0">
                <a:solidFill>
                  <a:schemeClr val="tx1"/>
                </a:solidFill>
                <a:effectLst/>
                <a:latin typeface="Arial" panose="020B0604020202020204" pitchFamily="34" charset="0"/>
                <a:ea typeface="Helvetica Neue Condensed" panose="02000503000000020004" pitchFamily="2"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pic>
        <p:nvPicPr>
          <p:cNvPr id="14" name="Picture 13">
            <a:extLst>
              <a:ext uri="{FF2B5EF4-FFF2-40B4-BE49-F238E27FC236}">
                <a16:creationId xmlns:a16="http://schemas.microsoft.com/office/drawing/2014/main" id="{8E3E765C-B8C0-A24A-87D0-272BB187D601}"/>
              </a:ext>
            </a:extLst>
          </p:cNvPr>
          <p:cNvPicPr>
            <a:picLocks noChangeAspect="1"/>
          </p:cNvPicPr>
          <p:nvPr userDrawn="1"/>
        </p:nvPicPr>
        <p:blipFill>
          <a:blip r:embed="rId2"/>
          <a:stretch>
            <a:fillRect/>
          </a:stretch>
        </p:blipFill>
        <p:spPr>
          <a:xfrm>
            <a:off x="8273796" y="354105"/>
            <a:ext cx="723900" cy="670814"/>
          </a:xfrm>
          <a:prstGeom prst="rect">
            <a:avLst/>
          </a:prstGeom>
        </p:spPr>
      </p:pic>
      <p:sp>
        <p:nvSpPr>
          <p:cNvPr id="2" name="Date Placeholder 1">
            <a:extLst>
              <a:ext uri="{FF2B5EF4-FFF2-40B4-BE49-F238E27FC236}">
                <a16:creationId xmlns:a16="http://schemas.microsoft.com/office/drawing/2014/main" id="{B994DEC5-0657-E54B-8EE0-4B4BE864095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2E70D6D-1BCE-924F-AFCE-878D1644DB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4A37D-0F4F-4748-A5CE-387B5239CFC6}"/>
              </a:ext>
            </a:extLst>
          </p:cNvPr>
          <p:cNvSpPr>
            <a:spLocks noGrp="1"/>
          </p:cNvSpPr>
          <p:nvPr>
            <p:ph type="sldNum" sz="quarter" idx="12"/>
          </p:nvPr>
        </p:nvSpPr>
        <p:spPr/>
        <p:txBody>
          <a:bodyPr/>
          <a:lstStyle/>
          <a:p>
            <a:fld id="{495AE110-412D-7C42-A7C8-14AC1C6C0F7F}" type="slidenum">
              <a:rPr lang="en-US" smtClean="0"/>
              <a:t>‹#›</a:t>
            </a:fld>
            <a:endParaRPr lang="en-US"/>
          </a:p>
        </p:txBody>
      </p:sp>
      <p:sp>
        <p:nvSpPr>
          <p:cNvPr id="8" name="Text Placeholder 7">
            <a:extLst>
              <a:ext uri="{FF2B5EF4-FFF2-40B4-BE49-F238E27FC236}">
                <a16:creationId xmlns:a16="http://schemas.microsoft.com/office/drawing/2014/main" id="{54D13A20-F742-8642-A49E-0655C702544F}"/>
              </a:ext>
            </a:extLst>
          </p:cNvPr>
          <p:cNvSpPr>
            <a:spLocks noGrp="1"/>
          </p:cNvSpPr>
          <p:nvPr>
            <p:ph type="body" sz="quarter" idx="13"/>
          </p:nvPr>
        </p:nvSpPr>
        <p:spPr>
          <a:xfrm>
            <a:off x="234950" y="1609725"/>
            <a:ext cx="8689975" cy="44973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963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D1DB79-4C3E-8C45-9CD3-C0363F934383}"/>
              </a:ext>
            </a:extLst>
          </p:cNvPr>
          <p:cNvSpPr/>
          <p:nvPr userDrawn="1"/>
        </p:nvSpPr>
        <p:spPr>
          <a:xfrm>
            <a:off x="-91389" y="201969"/>
            <a:ext cx="9418217" cy="548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B4D0C84-8B86-6A45-9224-142CBFB5BA70}"/>
              </a:ext>
            </a:extLst>
          </p:cNvPr>
          <p:cNvSpPr>
            <a:spLocks noGrp="1"/>
          </p:cNvSpPr>
          <p:nvPr>
            <p:ph type="title"/>
          </p:nvPr>
        </p:nvSpPr>
        <p:spPr>
          <a:xfrm>
            <a:off x="234696" y="128766"/>
            <a:ext cx="8763000" cy="713275"/>
          </a:xfrm>
          <a:prstGeom prst="rect">
            <a:avLst/>
          </a:prstGeom>
        </p:spPr>
        <p:txBody>
          <a:bodyPr anchor="t">
            <a:normAutofit/>
          </a:bodyPr>
          <a:lstStyle>
            <a:lvl1pPr algn="l">
              <a:defRPr sz="36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kumimoji="0" lang="en-US" dirty="0"/>
              <a:t>Click to edit Master title style</a:t>
            </a:r>
          </a:p>
        </p:txBody>
      </p:sp>
      <p:pic>
        <p:nvPicPr>
          <p:cNvPr id="9" name="Picture 8">
            <a:extLst>
              <a:ext uri="{FF2B5EF4-FFF2-40B4-BE49-F238E27FC236}">
                <a16:creationId xmlns:a16="http://schemas.microsoft.com/office/drawing/2014/main" id="{0C84B285-288D-F24F-985B-003598C5546F}"/>
              </a:ext>
            </a:extLst>
          </p:cNvPr>
          <p:cNvPicPr>
            <a:picLocks noChangeAspect="1"/>
          </p:cNvPicPr>
          <p:nvPr userDrawn="1"/>
        </p:nvPicPr>
        <p:blipFill>
          <a:blip r:embed="rId2"/>
          <a:stretch>
            <a:fillRect/>
          </a:stretch>
        </p:blipFill>
        <p:spPr>
          <a:xfrm>
            <a:off x="8273796" y="354105"/>
            <a:ext cx="723900" cy="670814"/>
          </a:xfrm>
          <a:prstGeom prst="rect">
            <a:avLst/>
          </a:prstGeom>
        </p:spPr>
      </p:pic>
      <p:sp>
        <p:nvSpPr>
          <p:cNvPr id="2" name="Date Placeholder 1">
            <a:extLst>
              <a:ext uri="{FF2B5EF4-FFF2-40B4-BE49-F238E27FC236}">
                <a16:creationId xmlns:a16="http://schemas.microsoft.com/office/drawing/2014/main" id="{2C34608C-4F7A-234A-B8DD-6A27575F090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156A67-882E-EF42-B34E-CE7E442F5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84294-D882-C84F-853F-0F2428A11510}"/>
              </a:ext>
            </a:extLst>
          </p:cNvPr>
          <p:cNvSpPr>
            <a:spLocks noGrp="1"/>
          </p:cNvSpPr>
          <p:nvPr>
            <p:ph type="sldNum" sz="quarter" idx="12"/>
          </p:nvPr>
        </p:nvSpPr>
        <p:spPr/>
        <p:txBody>
          <a:bodyPr/>
          <a:lstStyle/>
          <a:p>
            <a:fld id="{495AE110-412D-7C42-A7C8-14AC1C6C0F7F}" type="slidenum">
              <a:rPr lang="en-US" smtClean="0"/>
              <a:t>‹#›</a:t>
            </a:fld>
            <a:endParaRPr lang="en-US"/>
          </a:p>
        </p:txBody>
      </p:sp>
      <p:sp>
        <p:nvSpPr>
          <p:cNvPr id="13" name="Text Placeholder 12">
            <a:extLst>
              <a:ext uri="{FF2B5EF4-FFF2-40B4-BE49-F238E27FC236}">
                <a16:creationId xmlns:a16="http://schemas.microsoft.com/office/drawing/2014/main" id="{EA42818B-432A-1B45-B1D8-28F46C80F3CA}"/>
              </a:ext>
            </a:extLst>
          </p:cNvPr>
          <p:cNvSpPr>
            <a:spLocks noGrp="1"/>
          </p:cNvSpPr>
          <p:nvPr>
            <p:ph type="body" sz="quarter" idx="13"/>
          </p:nvPr>
        </p:nvSpPr>
        <p:spPr>
          <a:xfrm>
            <a:off x="234950" y="1192213"/>
            <a:ext cx="8763000" cy="4811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21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FF763B-8CF0-4219-9528-72A20D5F41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2" descr="Y:\MGTSERV\~PROGRAMS\Budget\Operating Budget\2015\Graphics &amp; Linked files\Wyoming-Flag.png"/>
          <p:cNvPicPr>
            <a:picLocks noChangeAspect="1" noChangeArrowheads="1"/>
          </p:cNvPicPr>
          <p:nvPr userDrawn="1"/>
        </p:nvPicPr>
        <p:blipFill>
          <a:blip r:embed="rId2">
            <a:alphaModFix amt="70000"/>
          </a:blip>
          <a:stretch>
            <a:fillRect/>
          </a:stretch>
        </p:blipFill>
        <p:spPr bwMode="auto">
          <a:xfrm>
            <a:off x="-472439" y="148900"/>
            <a:ext cx="9616440" cy="7539289"/>
          </a:xfrm>
          <a:prstGeom prst="rect">
            <a:avLst/>
          </a:prstGeom>
          <a:noFill/>
          <a:ln>
            <a:noFill/>
          </a:ln>
          <a:effectLst>
            <a:softEdge rad="0"/>
          </a:effectLst>
        </p:spPr>
      </p:pic>
      <p:sp>
        <p:nvSpPr>
          <p:cNvPr id="11" name="Rectangle 10">
            <a:extLst>
              <a:ext uri="{FF2B5EF4-FFF2-40B4-BE49-F238E27FC236}">
                <a16:creationId xmlns:a16="http://schemas.microsoft.com/office/drawing/2014/main" id="{29940AF1-F276-D541-9A3E-276CA8C5487F}"/>
              </a:ext>
            </a:extLst>
          </p:cNvPr>
          <p:cNvSpPr/>
          <p:nvPr userDrawn="1"/>
        </p:nvSpPr>
        <p:spPr>
          <a:xfrm>
            <a:off x="-91389" y="750603"/>
            <a:ext cx="9418217" cy="457194"/>
          </a:xfrm>
          <a:prstGeom prst="rect">
            <a:avLst/>
          </a:prstGeom>
          <a:solidFill>
            <a:srgbClr val="FD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FB1CB3-659B-0B4E-A9ED-912C18CEFC49}"/>
              </a:ext>
            </a:extLst>
          </p:cNvPr>
          <p:cNvSpPr/>
          <p:nvPr userDrawn="1"/>
        </p:nvSpPr>
        <p:spPr>
          <a:xfrm>
            <a:off x="-91389" y="201969"/>
            <a:ext cx="9418217" cy="5486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D19C465-59E6-5F43-B1A3-ADEC6D450C60}"/>
              </a:ext>
            </a:extLst>
          </p:cNvPr>
          <p:cNvSpPr>
            <a:spLocks noGrp="1"/>
          </p:cNvSpPr>
          <p:nvPr>
            <p:ph type="title"/>
          </p:nvPr>
        </p:nvSpPr>
        <p:spPr>
          <a:xfrm>
            <a:off x="234696" y="128766"/>
            <a:ext cx="8763000" cy="713275"/>
          </a:xfrm>
          <a:prstGeom prst="rect">
            <a:avLst/>
          </a:prstGeom>
        </p:spPr>
        <p:txBody>
          <a:bodyPr anchor="t">
            <a:normAutofit/>
          </a:bodyPr>
          <a:lstStyle>
            <a:lvl1pPr algn="l">
              <a:defRPr sz="36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kumimoji="0" lang="en-US" dirty="0"/>
              <a:t>Click to edit Master title style</a:t>
            </a:r>
          </a:p>
        </p:txBody>
      </p:sp>
      <p:sp>
        <p:nvSpPr>
          <p:cNvPr id="14" name="Text Placeholder 2">
            <a:extLst>
              <a:ext uri="{FF2B5EF4-FFF2-40B4-BE49-F238E27FC236}">
                <a16:creationId xmlns:a16="http://schemas.microsoft.com/office/drawing/2014/main" id="{D8F9F647-229E-9A4B-A70F-D5A0EBAA7634}"/>
              </a:ext>
            </a:extLst>
          </p:cNvPr>
          <p:cNvSpPr>
            <a:spLocks noGrp="1"/>
          </p:cNvSpPr>
          <p:nvPr>
            <p:ph type="body" idx="1"/>
          </p:nvPr>
        </p:nvSpPr>
        <p:spPr>
          <a:xfrm>
            <a:off x="234696" y="750684"/>
            <a:ext cx="8763000" cy="457113"/>
          </a:xfrm>
          <a:prstGeom prst="rect">
            <a:avLst/>
          </a:prstGeom>
        </p:spPr>
        <p:txBody>
          <a:bodyPr lIns="45720" tIns="0" rIns="45720" bIns="0" anchor="t">
            <a:normAutofit/>
          </a:bodyPr>
          <a:lstStyle>
            <a:lvl1pPr marL="0" indent="0" algn="l">
              <a:buNone/>
              <a:defRPr sz="2800" b="0" i="0">
                <a:solidFill>
                  <a:schemeClr val="tx1"/>
                </a:solidFill>
                <a:effectLst/>
                <a:latin typeface="Arial" panose="020B0604020202020204" pitchFamily="34" charset="0"/>
                <a:ea typeface="Helvetica Neue Condensed" panose="02000503000000020004" pitchFamily="2"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pic>
        <p:nvPicPr>
          <p:cNvPr id="15" name="Picture 14">
            <a:extLst>
              <a:ext uri="{FF2B5EF4-FFF2-40B4-BE49-F238E27FC236}">
                <a16:creationId xmlns:a16="http://schemas.microsoft.com/office/drawing/2014/main" id="{667202F9-4EEC-F447-8B3B-B3D1F8B3755E}"/>
              </a:ext>
            </a:extLst>
          </p:cNvPr>
          <p:cNvPicPr>
            <a:picLocks noChangeAspect="1"/>
          </p:cNvPicPr>
          <p:nvPr userDrawn="1"/>
        </p:nvPicPr>
        <p:blipFill>
          <a:blip r:embed="rId3"/>
          <a:stretch>
            <a:fillRect/>
          </a:stretch>
        </p:blipFill>
        <p:spPr>
          <a:xfrm>
            <a:off x="8273796" y="354105"/>
            <a:ext cx="723900" cy="670814"/>
          </a:xfrm>
          <a:prstGeom prst="rect">
            <a:avLst/>
          </a:prstGeom>
        </p:spPr>
      </p:pic>
      <p:sp>
        <p:nvSpPr>
          <p:cNvPr id="2" name="Date Placeholder 1">
            <a:extLst>
              <a:ext uri="{FF2B5EF4-FFF2-40B4-BE49-F238E27FC236}">
                <a16:creationId xmlns:a16="http://schemas.microsoft.com/office/drawing/2014/main" id="{9CE84645-1AF2-F745-BAD1-01DA9BDA14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4D66CE8-9DAF-384D-B5AD-C4D3BC8491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A13A6D-1D14-FC4E-89CE-AD96124032EC}"/>
              </a:ext>
            </a:extLst>
          </p:cNvPr>
          <p:cNvSpPr>
            <a:spLocks noGrp="1"/>
          </p:cNvSpPr>
          <p:nvPr>
            <p:ph type="sldNum" sz="quarter" idx="12"/>
          </p:nvPr>
        </p:nvSpPr>
        <p:spPr/>
        <p:txBody>
          <a:bodyPr/>
          <a:lstStyle/>
          <a:p>
            <a:fld id="{495AE110-412D-7C42-A7C8-14AC1C6C0F7F}" type="slidenum">
              <a:rPr lang="en-US" smtClean="0"/>
              <a:t>‹#›</a:t>
            </a:fld>
            <a:endParaRPr lang="en-US"/>
          </a:p>
        </p:txBody>
      </p:sp>
    </p:spTree>
    <p:extLst>
      <p:ext uri="{BB962C8B-B14F-4D97-AF65-F5344CB8AC3E}">
        <p14:creationId xmlns:p14="http://schemas.microsoft.com/office/powerpoint/2010/main" val="217321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110466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77576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DE3D2-2070-1A4D-8D74-1F978EE56BA8}" type="slidenum">
              <a:rPr lang="en-US" smtClean="0"/>
              <a:t>‹#›</a:t>
            </a:fld>
            <a:endParaRPr lang="en-US"/>
          </a:p>
        </p:txBody>
      </p:sp>
    </p:spTree>
    <p:extLst>
      <p:ext uri="{BB962C8B-B14F-4D97-AF65-F5344CB8AC3E}">
        <p14:creationId xmlns:p14="http://schemas.microsoft.com/office/powerpoint/2010/main" val="674978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gi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100000"/>
              </a:schemeClr>
            </a:gs>
            <a:gs pos="100000">
              <a:schemeClr val="tx1">
                <a:lumMod val="0"/>
                <a:lumOff val="100000"/>
              </a:schemeClr>
            </a:gs>
          </a:gsLst>
          <a:lin ang="162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DAE41-C7C7-7141-807E-CB425033DD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defRPr>
            </a:lvl1pPr>
          </a:lstStyle>
          <a:p>
            <a:fld id="{495AE110-412D-7C42-A7C8-14AC1C6C0F7F}" type="slidenum">
              <a:rPr lang="en-US" smtClean="0"/>
              <a:pPr/>
              <a:t>‹#›</a:t>
            </a:fld>
            <a:endParaRPr lang="en-US" dirty="0"/>
          </a:p>
        </p:txBody>
      </p:sp>
      <p:sp>
        <p:nvSpPr>
          <p:cNvPr id="3" name="Date Placeholder 2">
            <a:extLst>
              <a:ext uri="{FF2B5EF4-FFF2-40B4-BE49-F238E27FC236}">
                <a16:creationId xmlns:a16="http://schemas.microsoft.com/office/drawing/2014/main" id="{F735AB91-4D86-C749-9736-66F7011B05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Footer Placeholder 3">
            <a:extLst>
              <a:ext uri="{FF2B5EF4-FFF2-40B4-BE49-F238E27FC236}">
                <a16:creationId xmlns:a16="http://schemas.microsoft.com/office/drawing/2014/main" id="{5C5F073A-E9AD-ED48-A837-9923C3997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91557919"/>
      </p:ext>
    </p:extLst>
  </p:cSld>
  <p:clrMap bg1="lt1" tx1="dk1" bg2="lt2" tx2="dk2" accent1="accent1" accent2="accent2" accent3="accent3" accent4="accent4" accent5="accent5" accent6="accent6" hlink="hlink" folHlink="folHlink"/>
  <p:sldLayoutIdLst>
    <p:sldLayoutId id="2147483910" r:id="rId1"/>
    <p:sldLayoutId id="2147483876" r:id="rId2"/>
    <p:sldLayoutId id="2147483912" r:id="rId3"/>
    <p:sldLayoutId id="2147483911" r:id="rId4"/>
    <p:sldLayoutId id="2147483913" r:id="rId5"/>
    <p:sldLayoutId id="2147483915"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Narrow" panose="020B0604020202020204" pitchFamily="34" charset="0"/>
                <a:cs typeface="Arial Narrow" panose="020B0604020202020204"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F9FDE3D2-2070-1A4D-8D74-1F978EE56BA8}" type="slidenum">
              <a:rPr lang="en-US" smtClean="0"/>
              <a:pPr/>
              <a:t>‹#›</a:t>
            </a:fld>
            <a:endParaRPr lang="en-US" dirty="0"/>
          </a:p>
        </p:txBody>
      </p:sp>
      <p:pic>
        <p:nvPicPr>
          <p:cNvPr id="7" name="Picture 6">
            <a:extLst>
              <a:ext uri="{FF2B5EF4-FFF2-40B4-BE49-F238E27FC236}">
                <a16:creationId xmlns:a16="http://schemas.microsoft.com/office/drawing/2014/main" id="{75CFD143-E78D-1B4D-85D8-9A4B3C0306C6}"/>
              </a:ext>
            </a:extLst>
          </p:cNvPr>
          <p:cNvPicPr>
            <a:picLocks noChangeAspect="1"/>
          </p:cNvPicPr>
          <p:nvPr userDrawn="1"/>
        </p:nvPicPr>
        <p:blipFill>
          <a:blip r:embed="rId13"/>
          <a:stretch>
            <a:fillRect/>
          </a:stretch>
        </p:blipFill>
        <p:spPr>
          <a:xfrm>
            <a:off x="8098536" y="5685536"/>
            <a:ext cx="723900" cy="670814"/>
          </a:xfrm>
          <a:prstGeom prst="rect">
            <a:avLst/>
          </a:prstGeom>
        </p:spPr>
      </p:pic>
    </p:spTree>
    <p:extLst>
      <p:ext uri="{BB962C8B-B14F-4D97-AF65-F5344CB8AC3E}">
        <p14:creationId xmlns:p14="http://schemas.microsoft.com/office/powerpoint/2010/main" val="325014314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l" defTabSz="457200" rtl="0" eaLnBrk="1" latinLnBrk="0" hangingPunct="1">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169D2-8192-7342-B69E-EDB28BC26B3E}" type="slidenum">
              <a:rPr lang="en-US" smtClean="0"/>
              <a:t>‹#›</a:t>
            </a:fld>
            <a:endParaRPr lang="en-US"/>
          </a:p>
        </p:txBody>
      </p:sp>
    </p:spTree>
    <p:extLst>
      <p:ext uri="{BB962C8B-B14F-4D97-AF65-F5344CB8AC3E}">
        <p14:creationId xmlns:p14="http://schemas.microsoft.com/office/powerpoint/2010/main" val="245075141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bg1"/>
                </a:solidFill>
                <a:latin typeface="Arial Narrow" panose="020B0604020202020204" pitchFamily="34" charset="0"/>
                <a:cs typeface="Arial Narrow" panose="020B0604020202020204" pitchFamily="34" charset="0"/>
              </a:defRPr>
            </a:lvl1pPr>
          </a:lstStyle>
          <a:p>
            <a:fld id="{577032AF-D303-4319-A8BE-826D966332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ctr" defTabSz="914400" rtl="0" eaLnBrk="1" latinLnBrk="0" hangingPunct="1">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bg1"/>
                </a:solidFill>
                <a:latin typeface="Arial Narrow" panose="020B0604020202020204" pitchFamily="34" charset="0"/>
                <a:cs typeface="Arial Narrow" panose="020B0604020202020204" pitchFamily="34" charset="0"/>
              </a:defRPr>
            </a:lvl1pPr>
          </a:lstStyle>
          <a:p>
            <a:fld id="{21FF763B-8CF0-4219-9528-72A20D5F41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ctr" defTabSz="914400" rtl="0" eaLnBrk="1" latinLnBrk="0" hangingPunct="1">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AB7997D-4E76-1A48-9F71-B64358EFD524}"/>
              </a:ext>
            </a:extLst>
          </p:cNvPr>
          <p:cNvSpPr>
            <a:spLocks noGrp="1"/>
          </p:cNvSpPr>
          <p:nvPr>
            <p:ph type="body" idx="1"/>
          </p:nvPr>
        </p:nvSpPr>
        <p:spPr>
          <a:xfrm>
            <a:off x="410342" y="321276"/>
            <a:ext cx="8610090" cy="6219567"/>
          </a:xfrm>
        </p:spPr>
        <p:txBody>
          <a:bodyPr/>
          <a:lstStyle/>
          <a:p>
            <a:pPr algn="ctr"/>
            <a:r>
              <a:rPr lang="en-US" sz="2400" dirty="0" smtClean="0"/>
              <a:t>RIGHT OF WAY PROGRAM</a:t>
            </a:r>
          </a:p>
          <a:p>
            <a:pPr algn="ctr"/>
            <a:r>
              <a:rPr lang="en-US" sz="2400" dirty="0" smtClean="0"/>
              <a:t>5300 Bishop Blvd., Cheyenne, WY  82009</a:t>
            </a:r>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r>
              <a:rPr lang="en-US" sz="2400" dirty="0" smtClean="0"/>
              <a:t>Scott Henderson, Review Appraiser</a:t>
            </a:r>
          </a:p>
          <a:p>
            <a:endParaRPr lang="en-US" sz="2400" dirty="0" smtClean="0"/>
          </a:p>
          <a:p>
            <a:r>
              <a:rPr lang="en-US" sz="2400" dirty="0" smtClean="0"/>
              <a:t>Email </a:t>
            </a:r>
            <a:r>
              <a:rPr lang="en-US" sz="2400" dirty="0" err="1" smtClean="0"/>
              <a:t>scott.henderson@wyo.gov</a:t>
            </a:r>
            <a:endParaRPr lang="en-US" sz="2400" dirty="0" smtClean="0"/>
          </a:p>
          <a:p>
            <a:r>
              <a:rPr lang="en-US" sz="2400" dirty="0" smtClean="0"/>
              <a:t>Office (307) 777-4218</a:t>
            </a:r>
          </a:p>
          <a:p>
            <a:r>
              <a:rPr lang="en-US" sz="2400" dirty="0" smtClean="0"/>
              <a:t>Toll Free 1-888-570-9908</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a:t>Appraisal &amp; Appraisal Review </a:t>
            </a:r>
          </a:p>
          <a:p>
            <a:endParaRPr lang="en-US" dirty="0"/>
          </a:p>
        </p:txBody>
      </p:sp>
      <p:sp>
        <p:nvSpPr>
          <p:cNvPr id="5" name="Text Placeholder 4"/>
          <p:cNvSpPr>
            <a:spLocks noGrp="1"/>
          </p:cNvSpPr>
          <p:nvPr>
            <p:ph type="body" sz="quarter" idx="13"/>
          </p:nvPr>
        </p:nvSpPr>
        <p:spPr>
          <a:xfrm>
            <a:off x="234950" y="1609725"/>
            <a:ext cx="8689975" cy="5104226"/>
          </a:xfrm>
        </p:spPr>
        <p:txBody>
          <a:bodyPr/>
          <a:lstStyle/>
          <a:p>
            <a:r>
              <a:rPr lang="en-US" sz="2200" dirty="0" smtClean="0"/>
              <a:t>If a waiver valuation becomes a viable option for you – Please contact my office for further guidance.  I recommend that for the type of projects that you are doing go ahead and have an appraisal done.  </a:t>
            </a:r>
          </a:p>
          <a:p>
            <a:r>
              <a:rPr lang="en-US" sz="2200" dirty="0" smtClean="0"/>
              <a:t>What is an appraisal ???  The 1987 amendments to the Uniform Act provided a definition of an appraisal </a:t>
            </a:r>
          </a:p>
          <a:p>
            <a:pPr lvl="1"/>
            <a:r>
              <a:rPr lang="en-US" sz="2000" dirty="0" smtClean="0"/>
              <a:t>The term “appraisal” means a written statement independently and impartially prepared by a qualified appraiser setting forth an opinion of defined value of an adequately described property as of a specific date, supported by the presentation and analysis of relevant market information.</a:t>
            </a:r>
            <a:endParaRPr lang="en-US" sz="2000" dirty="0"/>
          </a:p>
          <a:p>
            <a:pPr lvl="0"/>
            <a:r>
              <a:rPr lang="en-US" sz="2200" dirty="0" smtClean="0">
                <a:solidFill>
                  <a:prstClr val="black"/>
                </a:solidFill>
              </a:rPr>
              <a:t>49 CFR 24.103 contains the requirements for appraisals for federally assisted programs.  </a:t>
            </a:r>
          </a:p>
          <a:p>
            <a:pPr lvl="0"/>
            <a:r>
              <a:rPr lang="en-US" sz="2200" dirty="0" smtClean="0">
                <a:solidFill>
                  <a:prstClr val="black"/>
                </a:solidFill>
              </a:rPr>
              <a:t>Make sure that your appraiser is qualified to do the assignment.</a:t>
            </a:r>
            <a:endParaRPr lang="en-US" sz="2200" dirty="0">
              <a:solidFill>
                <a:prstClr val="black"/>
              </a:solidFill>
            </a:endParaRPr>
          </a:p>
          <a:p>
            <a:pPr lvl="0"/>
            <a:endParaRPr lang="en-US" sz="2200" dirty="0" smtClean="0">
              <a:solidFill>
                <a:prstClr val="black"/>
              </a:solidFill>
            </a:endParaRPr>
          </a:p>
          <a:p>
            <a:pPr lvl="0"/>
            <a:endParaRPr lang="en-US" sz="2200" dirty="0"/>
          </a:p>
        </p:txBody>
      </p:sp>
    </p:spTree>
    <p:extLst>
      <p:ext uri="{BB962C8B-B14F-4D97-AF65-F5344CB8AC3E}">
        <p14:creationId xmlns:p14="http://schemas.microsoft.com/office/powerpoint/2010/main" val="2351785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a:t>Appraisal &amp; Appraisal Review </a:t>
            </a:r>
          </a:p>
          <a:p>
            <a:endParaRPr lang="en-US" dirty="0"/>
          </a:p>
        </p:txBody>
      </p:sp>
      <p:sp>
        <p:nvSpPr>
          <p:cNvPr id="5" name="Text Placeholder 4"/>
          <p:cNvSpPr>
            <a:spLocks noGrp="1"/>
          </p:cNvSpPr>
          <p:nvPr>
            <p:ph type="body" sz="quarter" idx="13"/>
          </p:nvPr>
        </p:nvSpPr>
        <p:spPr>
          <a:xfrm>
            <a:off x="234950" y="1340286"/>
            <a:ext cx="8689975" cy="5517714"/>
          </a:xfrm>
        </p:spPr>
        <p:txBody>
          <a:bodyPr/>
          <a:lstStyle/>
          <a:p>
            <a:r>
              <a:rPr lang="en-US" sz="2200" dirty="0" smtClean="0"/>
              <a:t>If you get an appraisal , you must have that appraisal reviewed.  The Uniform Act requires that the estimate of just compensation be not less than the agency’s estimate of fair market value for the recommended appraisal.  An appraisal becomes “recommended” through an appraisal review.</a:t>
            </a:r>
          </a:p>
          <a:p>
            <a:r>
              <a:rPr lang="en-US" sz="2200" dirty="0" smtClean="0"/>
              <a:t>49 CFR  24.104 </a:t>
            </a:r>
            <a:r>
              <a:rPr lang="en-US" sz="2200" dirty="0">
                <a:solidFill>
                  <a:prstClr val="black"/>
                </a:solidFill>
              </a:rPr>
              <a:t>contains the requirements for </a:t>
            </a:r>
            <a:r>
              <a:rPr lang="en-US" sz="2200" dirty="0" smtClean="0">
                <a:solidFill>
                  <a:prstClr val="black"/>
                </a:solidFill>
              </a:rPr>
              <a:t>appraisal review.  The regulations require that acquiring agencies have an appraisal review process. </a:t>
            </a:r>
          </a:p>
        </p:txBody>
      </p:sp>
    </p:spTree>
    <p:extLst>
      <p:ext uri="{BB962C8B-B14F-4D97-AF65-F5344CB8AC3E}">
        <p14:creationId xmlns:p14="http://schemas.microsoft.com/office/powerpoint/2010/main" val="3051010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smtClean="0"/>
              <a:t>Acquisition</a:t>
            </a:r>
            <a:endParaRPr lang="en-US" dirty="0"/>
          </a:p>
        </p:txBody>
      </p:sp>
      <p:sp>
        <p:nvSpPr>
          <p:cNvPr id="5" name="Text Placeholder 4"/>
          <p:cNvSpPr>
            <a:spLocks noGrp="1"/>
          </p:cNvSpPr>
          <p:nvPr>
            <p:ph type="body" sz="quarter" idx="13"/>
          </p:nvPr>
        </p:nvSpPr>
        <p:spPr>
          <a:xfrm>
            <a:off x="234950" y="1302708"/>
            <a:ext cx="8689975" cy="5323560"/>
          </a:xfrm>
        </p:spPr>
        <p:txBody>
          <a:bodyPr/>
          <a:lstStyle/>
          <a:p>
            <a:r>
              <a:rPr lang="en-US" sz="2200" dirty="0" smtClean="0"/>
              <a:t>Acquisition is where the Uniform Act and Wyoming Statute differ …</a:t>
            </a:r>
          </a:p>
          <a:p>
            <a:r>
              <a:rPr lang="en-US" sz="2200" dirty="0" smtClean="0"/>
              <a:t>49 CFR 24.102 </a:t>
            </a:r>
            <a:r>
              <a:rPr lang="en-US" sz="2200" b="1" dirty="0" smtClean="0"/>
              <a:t>Basic Acquisition Policies</a:t>
            </a:r>
          </a:p>
          <a:p>
            <a:pPr lvl="1"/>
            <a:r>
              <a:rPr lang="en-US" sz="2000" dirty="0" smtClean="0"/>
              <a:t>The Agency shall make every reasonable effort to acquire the real property expeditiously by negotiations</a:t>
            </a:r>
          </a:p>
          <a:p>
            <a:pPr lvl="1"/>
            <a:r>
              <a:rPr lang="en-US" sz="2000" dirty="0" smtClean="0"/>
              <a:t>Personally contact, if feasible, each real property owner or the </a:t>
            </a:r>
            <a:r>
              <a:rPr lang="en-US" sz="2000" dirty="0" smtClean="0"/>
              <a:t>owner's </a:t>
            </a:r>
            <a:r>
              <a:rPr lang="en-US" sz="2000" dirty="0" smtClean="0"/>
              <a:t>designated representative, if feasible in order to explain the acquisition process</a:t>
            </a:r>
          </a:p>
          <a:p>
            <a:pPr lvl="1"/>
            <a:r>
              <a:rPr lang="en-US" sz="2000" dirty="0" smtClean="0"/>
              <a:t>Provide the owner a written offer of the approved estimate of just compensation for the real property to be acquired and a summary statement of the basis for the offer</a:t>
            </a:r>
          </a:p>
          <a:p>
            <a:pPr lvl="1"/>
            <a:r>
              <a:rPr lang="en-US" sz="2000" dirty="0" smtClean="0"/>
              <a:t>Give the property owner a reasonable opportunity to consider the offer and present material which the owner believes is relevant to determining the value of the property and to suggest modification in the proposed terms and conditions of the purchase</a:t>
            </a:r>
            <a:endParaRPr lang="en-US" sz="2000" dirty="0"/>
          </a:p>
        </p:txBody>
      </p:sp>
    </p:spTree>
    <p:extLst>
      <p:ext uri="{BB962C8B-B14F-4D97-AF65-F5344CB8AC3E}">
        <p14:creationId xmlns:p14="http://schemas.microsoft.com/office/powerpoint/2010/main" val="1514893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pPr lvl="0"/>
            <a:r>
              <a:rPr lang="en-US" dirty="0">
                <a:solidFill>
                  <a:prstClr val="black"/>
                </a:solidFill>
              </a:rPr>
              <a:t>Acquisition</a:t>
            </a:r>
          </a:p>
          <a:p>
            <a:endParaRPr lang="en-US" dirty="0"/>
          </a:p>
        </p:txBody>
      </p:sp>
      <p:sp>
        <p:nvSpPr>
          <p:cNvPr id="4" name="Slide Number Placeholder 3"/>
          <p:cNvSpPr>
            <a:spLocks noGrp="1"/>
          </p:cNvSpPr>
          <p:nvPr>
            <p:ph type="sldNum" sz="quarter" idx="12"/>
          </p:nvPr>
        </p:nvSpPr>
        <p:spPr/>
        <p:txBody>
          <a:bodyPr/>
          <a:lstStyle/>
          <a:p>
            <a:fld id="{495AE110-412D-7C42-A7C8-14AC1C6C0F7F}" type="slidenum">
              <a:rPr lang="en-US" smtClean="0"/>
              <a:t>12</a:t>
            </a:fld>
            <a:endParaRPr lang="en-US"/>
          </a:p>
        </p:txBody>
      </p:sp>
      <p:sp>
        <p:nvSpPr>
          <p:cNvPr id="5" name="Text Placeholder 4"/>
          <p:cNvSpPr>
            <a:spLocks noGrp="1"/>
          </p:cNvSpPr>
          <p:nvPr>
            <p:ph type="body" sz="quarter" idx="13"/>
          </p:nvPr>
        </p:nvSpPr>
        <p:spPr>
          <a:xfrm>
            <a:off x="234950" y="1207797"/>
            <a:ext cx="8763000" cy="4899316"/>
          </a:xfrm>
        </p:spPr>
        <p:txBody>
          <a:bodyPr/>
          <a:lstStyle/>
          <a:p>
            <a:r>
              <a:rPr lang="en-US" sz="2200" dirty="0" smtClean="0"/>
              <a:t>WS 1-26-509 (c)(iii) </a:t>
            </a:r>
            <a:r>
              <a:rPr lang="en-US" sz="2200" dirty="0"/>
              <a:t> An initial written settlement offer that shall include:</a:t>
            </a:r>
          </a:p>
          <a:p>
            <a:pPr lvl="0" algn="just">
              <a:buNone/>
            </a:pPr>
            <a:r>
              <a:rPr lang="en-US" sz="2200" dirty="0"/>
              <a:t> 	  A description of the general location and extent of the property sought, with sufficient detail for reasonable identification</a:t>
            </a:r>
            <a:r>
              <a:rPr lang="en-US" sz="2200" dirty="0" smtClean="0"/>
              <a:t>;</a:t>
            </a:r>
          </a:p>
          <a:p>
            <a:pPr algn="just">
              <a:buNone/>
            </a:pPr>
            <a:r>
              <a:rPr lang="en-US" sz="2200" dirty="0" smtClean="0"/>
              <a:t>	</a:t>
            </a:r>
            <a:r>
              <a:rPr lang="en-US" sz="2200" dirty="0"/>
              <a:t>  An offer that, at the condemnee's request, a representative of the condemnor will tour the property sought with the condemnee or the condemnee's representative at a mutually agreeable time prior to the deadline for the condemnee's response to the initial written offer to discuss issues related to the property sought and the initial offer;</a:t>
            </a:r>
          </a:p>
          <a:p>
            <a:pPr algn="just">
              <a:buNone/>
            </a:pPr>
            <a:r>
              <a:rPr lang="en-US" sz="2200" dirty="0"/>
              <a:t> 	 An estimate of the fair market value of the property sought and the general basis for such estimate;</a:t>
            </a:r>
          </a:p>
          <a:p>
            <a:pPr algn="just">
              <a:buNone/>
            </a:pPr>
            <a:r>
              <a:rPr lang="en-US" sz="2200" dirty="0"/>
              <a:t> 	 A discussion of the reclamation planned by the condemnor for the property disturbed by the </a:t>
            </a:r>
            <a:r>
              <a:rPr lang="en-US" sz="2200" dirty="0" err="1"/>
              <a:t>condemnor's</a:t>
            </a:r>
            <a:r>
              <a:rPr lang="en-US" sz="2200" dirty="0"/>
              <a:t> project;</a:t>
            </a:r>
          </a:p>
          <a:p>
            <a:pPr algn="just">
              <a:buNone/>
            </a:pPr>
            <a:r>
              <a:rPr lang="en-US" sz="2200" dirty="0"/>
              <a:t>	</a:t>
            </a:r>
            <a:endParaRPr lang="en-US" sz="1400" dirty="0">
              <a:solidFill>
                <a:srgbClr val="FF0000"/>
              </a:solidFill>
            </a:endParaRPr>
          </a:p>
          <a:p>
            <a:pPr lvl="1"/>
            <a:endParaRPr lang="en-US" sz="1800" b="1" dirty="0"/>
          </a:p>
        </p:txBody>
      </p:sp>
    </p:spTree>
    <p:extLst>
      <p:ext uri="{BB962C8B-B14F-4D97-AF65-F5344CB8AC3E}">
        <p14:creationId xmlns:p14="http://schemas.microsoft.com/office/powerpoint/2010/main" val="3361159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pPr lvl="0"/>
            <a:r>
              <a:rPr lang="en-US" dirty="0">
                <a:solidFill>
                  <a:prstClr val="black"/>
                </a:solidFill>
              </a:rPr>
              <a:t>Acquisition</a:t>
            </a:r>
          </a:p>
          <a:p>
            <a:endParaRPr lang="en-US" dirty="0"/>
          </a:p>
        </p:txBody>
      </p:sp>
      <p:sp>
        <p:nvSpPr>
          <p:cNvPr id="4" name="Slide Number Placeholder 3"/>
          <p:cNvSpPr>
            <a:spLocks noGrp="1"/>
          </p:cNvSpPr>
          <p:nvPr>
            <p:ph type="sldNum" sz="quarter" idx="12"/>
          </p:nvPr>
        </p:nvSpPr>
        <p:spPr/>
        <p:txBody>
          <a:bodyPr/>
          <a:lstStyle/>
          <a:p>
            <a:fld id="{495AE110-412D-7C42-A7C8-14AC1C6C0F7F}" type="slidenum">
              <a:rPr lang="en-US" smtClean="0"/>
              <a:t>13</a:t>
            </a:fld>
            <a:endParaRPr lang="en-US"/>
          </a:p>
        </p:txBody>
      </p:sp>
      <p:sp>
        <p:nvSpPr>
          <p:cNvPr id="5" name="Text Placeholder 4"/>
          <p:cNvSpPr>
            <a:spLocks noGrp="1"/>
          </p:cNvSpPr>
          <p:nvPr>
            <p:ph type="body" sz="quarter" idx="13"/>
          </p:nvPr>
        </p:nvSpPr>
        <p:spPr>
          <a:xfrm>
            <a:off x="234950" y="1381125"/>
            <a:ext cx="8763000" cy="5340350"/>
          </a:xfrm>
        </p:spPr>
        <p:txBody>
          <a:bodyPr/>
          <a:lstStyle/>
          <a:p>
            <a:pPr algn="just">
              <a:buNone/>
            </a:pPr>
            <a:r>
              <a:rPr lang="en-US" sz="2200" dirty="0"/>
              <a:t> </a:t>
            </a:r>
            <a:r>
              <a:rPr lang="en-US" sz="2200" dirty="0" smtClean="0"/>
              <a:t>	An </a:t>
            </a:r>
            <a:r>
              <a:rPr lang="en-US" sz="2200" dirty="0"/>
              <a:t>offer to acquire the property sought, allowing the condemnee up to sixty-five (65) days from the date the initial written offer was sent via certified mail to respond or make a counter-offer in writing; and</a:t>
            </a:r>
          </a:p>
          <a:p>
            <a:pPr algn="just">
              <a:buNone/>
            </a:pPr>
            <a:r>
              <a:rPr lang="en-US" sz="2200" dirty="0" smtClean="0"/>
              <a:t>	</a:t>
            </a:r>
            <a:r>
              <a:rPr lang="en-US" sz="2200" dirty="0"/>
              <a:t> A written notice that the condemnee is under no obligation to accept the initial written offer but if the condemnee fails to respond to the initial written offer the right to object to the good faith of the condemnor may be waived under W.S. 1‑26‑510(a), that the condemnor and the condemnee are obligated to negotiate in good faith for the purchase of the property sought, that formal legal proceedings may be initiated if negotiations fail and that the condemnee has a right to seek advice from an attorney, real estate appraiser, or any other person of his choice during the negotiations and any subsequent legal proceedings.</a:t>
            </a:r>
          </a:p>
          <a:p>
            <a:pPr algn="just">
              <a:buNone/>
            </a:pPr>
            <a:r>
              <a:rPr lang="en-US" sz="2200" dirty="0">
                <a:solidFill>
                  <a:srgbClr val="FF0000"/>
                </a:solidFill>
              </a:rPr>
              <a:t>	</a:t>
            </a:r>
            <a:r>
              <a:rPr lang="en-US" sz="2200" dirty="0"/>
              <a:t> A written response from the condemnor to any counter-offer made in writing by the condemnee to the initial written offer pursuant to subparagraph (iii)(E) of this subsection.</a:t>
            </a:r>
          </a:p>
          <a:p>
            <a:pPr algn="just">
              <a:buNone/>
            </a:pPr>
            <a:endParaRPr lang="en-US" sz="2200" dirty="0">
              <a:solidFill>
                <a:srgbClr val="FF0000"/>
              </a:solidFill>
            </a:endParaRPr>
          </a:p>
          <a:p>
            <a:pPr marL="0" indent="0">
              <a:buNone/>
            </a:pPr>
            <a:endParaRPr lang="en-US" sz="2200" dirty="0"/>
          </a:p>
        </p:txBody>
      </p:sp>
    </p:spTree>
    <p:extLst>
      <p:ext uri="{BB962C8B-B14F-4D97-AF65-F5344CB8AC3E}">
        <p14:creationId xmlns:p14="http://schemas.microsoft.com/office/powerpoint/2010/main" val="3138614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pPr lvl="0"/>
            <a:r>
              <a:rPr lang="en-US" dirty="0">
                <a:solidFill>
                  <a:prstClr val="black"/>
                </a:solidFill>
              </a:rPr>
              <a:t>Acquisition</a:t>
            </a:r>
          </a:p>
          <a:p>
            <a:endParaRPr lang="en-US" dirty="0"/>
          </a:p>
        </p:txBody>
      </p:sp>
      <p:sp>
        <p:nvSpPr>
          <p:cNvPr id="4" name="Slide Number Placeholder 3"/>
          <p:cNvSpPr>
            <a:spLocks noGrp="1"/>
          </p:cNvSpPr>
          <p:nvPr>
            <p:ph type="sldNum" sz="quarter" idx="12"/>
          </p:nvPr>
        </p:nvSpPr>
        <p:spPr/>
        <p:txBody>
          <a:bodyPr/>
          <a:lstStyle/>
          <a:p>
            <a:fld id="{495AE110-412D-7C42-A7C8-14AC1C6C0F7F}" type="slidenum">
              <a:rPr lang="en-US" smtClean="0"/>
              <a:t>14</a:t>
            </a:fld>
            <a:endParaRPr lang="en-US"/>
          </a:p>
        </p:txBody>
      </p:sp>
      <p:sp>
        <p:nvSpPr>
          <p:cNvPr id="5" name="Text Placeholder 4"/>
          <p:cNvSpPr>
            <a:spLocks noGrp="1"/>
          </p:cNvSpPr>
          <p:nvPr>
            <p:ph type="body" sz="quarter" idx="13"/>
          </p:nvPr>
        </p:nvSpPr>
        <p:spPr/>
        <p:txBody>
          <a:bodyPr/>
          <a:lstStyle/>
          <a:p>
            <a:pPr marL="0" indent="0">
              <a:buNone/>
            </a:pPr>
            <a:r>
              <a:rPr lang="en-US" sz="2200" dirty="0" smtClean="0"/>
              <a:t>The </a:t>
            </a:r>
            <a:r>
              <a:rPr lang="en-US" sz="2200" dirty="0"/>
              <a:t>written notice required under subsection (c) of this section shall be given to the condemnee of record as shown on the records in the county assessor's office at the time, no less than ninety (90) days prior to commencement of a condemnation </a:t>
            </a:r>
            <a:r>
              <a:rPr lang="en-US" sz="2200" dirty="0" smtClean="0"/>
              <a:t>action</a:t>
            </a:r>
          </a:p>
          <a:p>
            <a:pPr marL="0" indent="0">
              <a:buNone/>
            </a:pPr>
            <a:r>
              <a:rPr lang="en-US" sz="2200" dirty="0"/>
              <a:t>The condemnor shall send by certified mail, return receipt requested, a notice of final offer at least fifteen (15) days prior to commencing a condemnation action.</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3318428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smtClean="0"/>
              <a:t>Right Of Way And Utility Certificate</a:t>
            </a:r>
            <a:endParaRPr lang="en-US" dirty="0"/>
          </a:p>
        </p:txBody>
      </p:sp>
      <p:sp>
        <p:nvSpPr>
          <p:cNvPr id="4" name="Slide Number Placeholder 3"/>
          <p:cNvSpPr>
            <a:spLocks noGrp="1"/>
          </p:cNvSpPr>
          <p:nvPr>
            <p:ph type="sldNum" sz="quarter" idx="12"/>
          </p:nvPr>
        </p:nvSpPr>
        <p:spPr/>
        <p:txBody>
          <a:bodyPr/>
          <a:lstStyle/>
          <a:p>
            <a:fld id="{495AE110-412D-7C42-A7C8-14AC1C6C0F7F}" type="slidenum">
              <a:rPr lang="en-US" smtClean="0"/>
              <a:t>15</a:t>
            </a:fld>
            <a:endParaRPr lang="en-US"/>
          </a:p>
        </p:txBody>
      </p:sp>
      <p:sp>
        <p:nvSpPr>
          <p:cNvPr id="5" name="Text Placeholder 4"/>
          <p:cNvSpPr>
            <a:spLocks noGrp="1"/>
          </p:cNvSpPr>
          <p:nvPr>
            <p:ph type="body" sz="quarter" idx="13"/>
          </p:nvPr>
        </p:nvSpPr>
        <p:spPr>
          <a:xfrm>
            <a:off x="234950" y="1381125"/>
            <a:ext cx="8763000" cy="5340350"/>
          </a:xfrm>
        </p:spPr>
        <p:txBody>
          <a:bodyPr/>
          <a:lstStyle/>
          <a:p>
            <a:r>
              <a:rPr lang="en-US" sz="2200" dirty="0"/>
              <a:t>Required by 23 CFR 635.309 (b)(c)(g) &amp; (h</a:t>
            </a:r>
            <a:r>
              <a:rPr lang="en-US" sz="2200" dirty="0" smtClean="0"/>
              <a:t>)</a:t>
            </a:r>
          </a:p>
          <a:p>
            <a:endParaRPr lang="en-US" sz="2200" dirty="0"/>
          </a:p>
          <a:p>
            <a:r>
              <a:rPr lang="en-US" sz="2200" dirty="0"/>
              <a:t>Included as a tab in your Project Forms document from LGC </a:t>
            </a:r>
            <a:r>
              <a:rPr lang="en-US" sz="2200" dirty="0" smtClean="0"/>
              <a:t>contact</a:t>
            </a:r>
          </a:p>
          <a:p>
            <a:endParaRPr lang="en-US" sz="2200" dirty="0"/>
          </a:p>
          <a:p>
            <a:r>
              <a:rPr lang="en-US" sz="2200" dirty="0"/>
              <a:t>If Right-of-Way was already owned, can skip straight to this step</a:t>
            </a:r>
          </a:p>
          <a:p>
            <a:pPr lvl="1"/>
            <a:r>
              <a:rPr lang="en-US" sz="2200" dirty="0"/>
              <a:t>If </a:t>
            </a:r>
            <a:r>
              <a:rPr lang="en-US" sz="2200" b="1" i="1" dirty="0"/>
              <a:t>ANY</a:t>
            </a:r>
            <a:r>
              <a:rPr lang="en-US" sz="2200" dirty="0"/>
              <a:t> right-of-way was purchased with the intent of using it for the project – even if it was several years ago – </a:t>
            </a:r>
            <a:r>
              <a:rPr lang="en-US" sz="2200" b="1" i="1" dirty="0"/>
              <a:t>ALL </a:t>
            </a:r>
            <a:r>
              <a:rPr lang="en-US" sz="2200" dirty="0"/>
              <a:t>steps must be </a:t>
            </a:r>
            <a:r>
              <a:rPr lang="en-US" sz="2200" dirty="0" smtClean="0"/>
              <a:t>followed</a:t>
            </a:r>
          </a:p>
          <a:p>
            <a:pPr lvl="1"/>
            <a:endParaRPr lang="en-US" sz="2200" dirty="0"/>
          </a:p>
          <a:p>
            <a:r>
              <a:rPr lang="en-US" sz="2200" b="1" i="1" dirty="0"/>
              <a:t>MUST</a:t>
            </a:r>
            <a:r>
              <a:rPr lang="en-US" sz="2200" dirty="0"/>
              <a:t> be submitted to LGC prior to advertisement of the project for construction</a:t>
            </a:r>
            <a:endParaRPr lang="en-US" sz="2200" b="1" i="1" dirty="0"/>
          </a:p>
          <a:p>
            <a:endParaRPr lang="en-US" sz="2200" dirty="0"/>
          </a:p>
        </p:txBody>
      </p:sp>
    </p:spTree>
    <p:extLst>
      <p:ext uri="{BB962C8B-B14F-4D97-AF65-F5344CB8AC3E}">
        <p14:creationId xmlns:p14="http://schemas.microsoft.com/office/powerpoint/2010/main" val="2765498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95AE110-412D-7C42-A7C8-14AC1C6C0F7F}" type="slidenum">
              <a:rPr lang="en-US" smtClean="0"/>
              <a:t>16</a:t>
            </a:fld>
            <a:endParaRPr lang="en-US"/>
          </a:p>
        </p:txBody>
      </p:sp>
      <p:pic>
        <p:nvPicPr>
          <p:cNvPr id="6" name="Picture 3"/>
          <p:cNvPicPr>
            <a:picLocks noChangeAspect="1" noChangeArrowheads="1"/>
          </p:cNvPicPr>
          <p:nvPr/>
        </p:nvPicPr>
        <p:blipFill>
          <a:blip r:embed="rId3" cstate="print"/>
          <a:srcRect/>
          <a:stretch>
            <a:fillRect/>
          </a:stretch>
        </p:blipFill>
        <p:spPr bwMode="auto">
          <a:xfrm>
            <a:off x="3131506" y="1415741"/>
            <a:ext cx="3802693" cy="5314716"/>
          </a:xfrm>
          <a:prstGeom prst="rect">
            <a:avLst/>
          </a:prstGeom>
          <a:noFill/>
          <a:ln w="9525">
            <a:noFill/>
            <a:miter lim="800000"/>
            <a:headEnd/>
            <a:tailEnd/>
          </a:ln>
        </p:spPr>
      </p:pic>
    </p:spTree>
    <p:extLst>
      <p:ext uri="{BB962C8B-B14F-4D97-AF65-F5344CB8AC3E}">
        <p14:creationId xmlns:p14="http://schemas.microsoft.com/office/powerpoint/2010/main" val="1935045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3862963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1E23-C8E9-7147-AB89-68FD721DC46F}"/>
              </a:ext>
            </a:extLst>
          </p:cNvPr>
          <p:cNvSpPr>
            <a:spLocks noGrp="1"/>
          </p:cNvSpPr>
          <p:nvPr>
            <p:ph type="title"/>
          </p:nvPr>
        </p:nvSpPr>
        <p:spPr/>
        <p:txBody>
          <a:bodyPr/>
          <a:lstStyle/>
          <a:p>
            <a:pPr algn="ctr"/>
            <a:r>
              <a:rPr lang="en-US" dirty="0" smtClean="0"/>
              <a:t> </a:t>
            </a:r>
            <a:r>
              <a:rPr lang="en-US" sz="2800" dirty="0" smtClean="0"/>
              <a:t>Background Information</a:t>
            </a:r>
            <a:endParaRPr lang="en-US" sz="2800" dirty="0"/>
          </a:p>
        </p:txBody>
      </p:sp>
      <p:sp>
        <p:nvSpPr>
          <p:cNvPr id="3" name="Text Placeholder 2">
            <a:extLst>
              <a:ext uri="{FF2B5EF4-FFF2-40B4-BE49-F238E27FC236}">
                <a16:creationId xmlns:a16="http://schemas.microsoft.com/office/drawing/2014/main" id="{422889CD-530F-174A-9740-9C14DDBC4552}"/>
              </a:ext>
            </a:extLst>
          </p:cNvPr>
          <p:cNvSpPr>
            <a:spLocks noGrp="1"/>
          </p:cNvSpPr>
          <p:nvPr>
            <p:ph type="body" idx="1"/>
          </p:nvPr>
        </p:nvSpPr>
        <p:spPr/>
        <p:txBody>
          <a:bodyPr/>
          <a:lstStyle/>
          <a:p>
            <a:r>
              <a:rPr lang="en-US" dirty="0" smtClean="0"/>
              <a:t>Why Am I Here</a:t>
            </a:r>
            <a:endParaRPr lang="en-US" dirty="0"/>
          </a:p>
        </p:txBody>
      </p:sp>
      <p:sp>
        <p:nvSpPr>
          <p:cNvPr id="5" name="Text Placeholder 4">
            <a:extLst>
              <a:ext uri="{FF2B5EF4-FFF2-40B4-BE49-F238E27FC236}">
                <a16:creationId xmlns:a16="http://schemas.microsoft.com/office/drawing/2014/main" id="{D5EFD906-44F0-774D-BBB2-B6ABA90918B2}"/>
              </a:ext>
            </a:extLst>
          </p:cNvPr>
          <p:cNvSpPr>
            <a:spLocks noGrp="1"/>
          </p:cNvSpPr>
          <p:nvPr>
            <p:ph type="body" sz="quarter" idx="13"/>
          </p:nvPr>
        </p:nvSpPr>
        <p:spPr/>
        <p:txBody>
          <a:bodyPr/>
          <a:lstStyle/>
          <a:p>
            <a:pPr algn="just"/>
            <a:r>
              <a:rPr lang="en-US" sz="2200" dirty="0" smtClean="0"/>
              <a:t>To provide a basic understanding for local public agencies and others who receive Federal-aid Highway funds for projects involving the acquisition of real property.</a:t>
            </a:r>
          </a:p>
          <a:p>
            <a:pPr algn="just"/>
            <a:endParaRPr lang="en-US" sz="2200" dirty="0" smtClean="0"/>
          </a:p>
          <a:p>
            <a:pPr lvl="2" algn="just"/>
            <a:r>
              <a:rPr lang="en-US" sz="2200" dirty="0" smtClean="0"/>
              <a:t>The Federal Highway Administration (FHWA) provides funds to State DOT’s for highway projects. These funds are used for activities related to building, improving and maintaining designated public roads.</a:t>
            </a:r>
          </a:p>
          <a:p>
            <a:pPr lvl="2" algn="just"/>
            <a:endParaRPr lang="en-US" sz="2200" dirty="0" smtClean="0"/>
          </a:p>
          <a:p>
            <a:pPr lvl="2" algn="just"/>
            <a:r>
              <a:rPr lang="en-US" sz="2200" dirty="0" smtClean="0"/>
              <a:t>The DOT’s pass on those federal funds to local governments.  Eligibility to receive those funds depend upon compliance with Federal and  State laws, regulations and policies.</a:t>
            </a:r>
          </a:p>
          <a:p>
            <a:pPr algn="just"/>
            <a:endParaRPr lang="en-US" sz="2000" dirty="0"/>
          </a:p>
        </p:txBody>
      </p:sp>
    </p:spTree>
    <p:extLst>
      <p:ext uri="{BB962C8B-B14F-4D97-AF65-F5344CB8AC3E}">
        <p14:creationId xmlns:p14="http://schemas.microsoft.com/office/powerpoint/2010/main" val="203701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100000"/>
              </a:schemeClr>
            </a:gs>
            <a:gs pos="100000">
              <a:schemeClr val="tx1">
                <a:lumMod val="0"/>
                <a:lumOff val="100000"/>
              </a:schemeClr>
            </a:gs>
          </a:gsLst>
          <a:lin ang="162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800" dirty="0" smtClean="0"/>
              <a:t>Federal &amp; State Laws, Regulations And Policies</a:t>
            </a:r>
            <a:endParaRPr lang="en-US" sz="2800" dirty="0"/>
          </a:p>
        </p:txBody>
      </p:sp>
      <p:sp>
        <p:nvSpPr>
          <p:cNvPr id="7" name="Text Placeholder 6"/>
          <p:cNvSpPr>
            <a:spLocks noGrp="1"/>
          </p:cNvSpPr>
          <p:nvPr>
            <p:ph type="body" sz="quarter" idx="13"/>
          </p:nvPr>
        </p:nvSpPr>
        <p:spPr>
          <a:xfrm>
            <a:off x="234950" y="1309816"/>
            <a:ext cx="8689975" cy="5461687"/>
          </a:xfrm>
        </p:spPr>
        <p:txBody>
          <a:bodyPr/>
          <a:lstStyle/>
          <a:p>
            <a:pPr algn="just"/>
            <a:r>
              <a:rPr lang="en-US" sz="2200" dirty="0" smtClean="0"/>
              <a:t>The 5</a:t>
            </a:r>
            <a:r>
              <a:rPr lang="en-US" sz="2200" baseline="30000" dirty="0" smtClean="0"/>
              <a:t>th</a:t>
            </a:r>
            <a:r>
              <a:rPr lang="en-US" sz="2200" dirty="0" smtClean="0"/>
              <a:t> Amendment of the U.S. Constitution states “ Not person shall . .  be deprived of life, liberty, or property, without due process of law; nor shall private property be taken for public use without just compensation.”</a:t>
            </a:r>
          </a:p>
          <a:p>
            <a:pPr algn="just"/>
            <a:r>
              <a:rPr lang="en-US" sz="2200" dirty="0" smtClean="0"/>
              <a:t>The 14</a:t>
            </a:r>
            <a:r>
              <a:rPr lang="en-US" sz="2200" baseline="30000" dirty="0" smtClean="0"/>
              <a:t>th</a:t>
            </a:r>
            <a:r>
              <a:rPr lang="en-US" sz="2200" dirty="0" smtClean="0"/>
              <a:t> Amendment extends to the States the requirement of following due process when the acquire privately owned property.</a:t>
            </a:r>
          </a:p>
          <a:p>
            <a:pPr algn="just"/>
            <a:r>
              <a:rPr lang="en-US" sz="2200" dirty="0" smtClean="0"/>
              <a:t>Article 1 of the Wyoming Constitution also states “Private property shall not be taken or damaged for public or private use without just compensation.”</a:t>
            </a:r>
          </a:p>
          <a:p>
            <a:pPr algn="just"/>
            <a:r>
              <a:rPr lang="en-US" sz="2200" dirty="0" smtClean="0"/>
              <a:t>The </a:t>
            </a:r>
            <a:r>
              <a:rPr lang="en-US" sz="2200" dirty="0"/>
              <a:t>State Dot’s (WYDOT</a:t>
            </a:r>
            <a:r>
              <a:rPr lang="en-US" sz="2200" dirty="0" smtClean="0"/>
              <a:t>), as a steward of the funding, and the  Federal Government (FHWA) must ensure that;</a:t>
            </a:r>
          </a:p>
          <a:p>
            <a:pPr lvl="2" algn="just"/>
            <a:r>
              <a:rPr lang="en-US" sz="1600" dirty="0" smtClean="0"/>
              <a:t>That due process and just compensation are met when property owners are affected by Federal Aid Projects</a:t>
            </a:r>
          </a:p>
          <a:p>
            <a:pPr lvl="2" algn="just"/>
            <a:r>
              <a:rPr lang="en-US" sz="1600" dirty="0" smtClean="0"/>
              <a:t>That the property is acquired without delaying the project for which it is needed.</a:t>
            </a:r>
          </a:p>
          <a:p>
            <a:pPr lvl="2" algn="just"/>
            <a:r>
              <a:rPr lang="en-US" sz="1600" dirty="0" smtClean="0"/>
              <a:t>That the Federal tax dollars used to fund public improvement projects are spent in an appropriate fashion</a:t>
            </a:r>
            <a:endParaRPr lang="en-US" sz="1600" dirty="0"/>
          </a:p>
        </p:txBody>
      </p:sp>
    </p:spTree>
    <p:extLst>
      <p:ext uri="{BB962C8B-B14F-4D97-AF65-F5344CB8AC3E}">
        <p14:creationId xmlns:p14="http://schemas.microsoft.com/office/powerpoint/2010/main" val="18943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prstClr val="white"/>
                </a:solidFill>
              </a:rPr>
              <a:t>Federal &amp; State Laws, Regulations And Policies</a:t>
            </a:r>
            <a:endParaRPr lang="en-US" dirty="0"/>
          </a:p>
        </p:txBody>
      </p:sp>
      <p:sp>
        <p:nvSpPr>
          <p:cNvPr id="5" name="Text Placeholder 4"/>
          <p:cNvSpPr>
            <a:spLocks noGrp="1"/>
          </p:cNvSpPr>
          <p:nvPr>
            <p:ph type="body" sz="quarter" idx="13"/>
          </p:nvPr>
        </p:nvSpPr>
        <p:spPr>
          <a:xfrm>
            <a:off x="234696" y="1265129"/>
            <a:ext cx="8689975" cy="5160385"/>
          </a:xfrm>
        </p:spPr>
        <p:txBody>
          <a:bodyPr/>
          <a:lstStyle/>
          <a:p>
            <a:pPr algn="just"/>
            <a:r>
              <a:rPr lang="en-US" sz="2200" dirty="0" smtClean="0"/>
              <a:t>Real Estate Acquisition and Valuation Statutes and Regulations include:</a:t>
            </a:r>
          </a:p>
          <a:p>
            <a:pPr algn="just"/>
            <a:endParaRPr lang="en-US" sz="2200" dirty="0" smtClean="0"/>
          </a:p>
          <a:p>
            <a:pPr lvl="1" algn="just">
              <a:spcAft>
                <a:spcPts val="600"/>
              </a:spcAft>
            </a:pPr>
            <a:r>
              <a:rPr lang="en-US" sz="1800" dirty="0" smtClean="0"/>
              <a:t>The Uniform Relocation Assistance and Real Property Acquisition Policies Act of 1970, as amended.  Commonly called the Uniform Act. This is the primary law for acquisition and relocation activities on Federal or federally assisted projects and programs.</a:t>
            </a:r>
          </a:p>
          <a:p>
            <a:pPr lvl="1" algn="just">
              <a:spcAft>
                <a:spcPts val="600"/>
              </a:spcAft>
            </a:pPr>
            <a:r>
              <a:rPr lang="en-US" sz="1800" dirty="0" smtClean="0"/>
              <a:t>United States Code – Title 23 Highways</a:t>
            </a:r>
          </a:p>
          <a:p>
            <a:pPr lvl="1" algn="just">
              <a:spcAft>
                <a:spcPts val="600"/>
              </a:spcAft>
            </a:pPr>
            <a:r>
              <a:rPr lang="en-US" sz="1800" dirty="0" smtClean="0"/>
              <a:t>United States Code – Title 49 Transportation</a:t>
            </a:r>
          </a:p>
          <a:p>
            <a:pPr lvl="1" algn="just">
              <a:spcAft>
                <a:spcPts val="600"/>
              </a:spcAft>
            </a:pPr>
            <a:r>
              <a:rPr lang="en-US" sz="1800" dirty="0" smtClean="0"/>
              <a:t>Code of Federal Regulations – 23 Part 710</a:t>
            </a:r>
          </a:p>
          <a:p>
            <a:pPr lvl="1" algn="just">
              <a:spcAft>
                <a:spcPts val="600"/>
              </a:spcAft>
            </a:pPr>
            <a:r>
              <a:rPr lang="en-US" sz="1800" dirty="0" smtClean="0"/>
              <a:t>Code of Federal Regulations – 49 Part 24</a:t>
            </a:r>
          </a:p>
          <a:p>
            <a:pPr lvl="1" algn="just">
              <a:spcAft>
                <a:spcPts val="600"/>
              </a:spcAft>
            </a:pPr>
            <a:r>
              <a:rPr lang="en-US" sz="1800" dirty="0" smtClean="0"/>
              <a:t>Wyoming </a:t>
            </a:r>
            <a:r>
              <a:rPr lang="en-US" sz="1800" dirty="0"/>
              <a:t>Eminent Domain Act - W.S. 1-26-501 through </a:t>
            </a:r>
            <a:r>
              <a:rPr lang="en-US" sz="1800" dirty="0" smtClean="0"/>
              <a:t>1-26-817</a:t>
            </a:r>
          </a:p>
          <a:p>
            <a:pPr marL="457200" lvl="1" indent="0" algn="just">
              <a:spcAft>
                <a:spcPts val="600"/>
              </a:spcAft>
              <a:buNone/>
            </a:pPr>
            <a:endParaRPr lang="en-US" sz="1800" dirty="0"/>
          </a:p>
        </p:txBody>
      </p:sp>
    </p:spTree>
    <p:extLst>
      <p:ext uri="{BB962C8B-B14F-4D97-AF65-F5344CB8AC3E}">
        <p14:creationId xmlns:p14="http://schemas.microsoft.com/office/powerpoint/2010/main" val="2975254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Right Of Way Process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977173705"/>
              </p:ext>
            </p:extLst>
          </p:nvPr>
        </p:nvGraphicFramePr>
        <p:xfrm>
          <a:off x="234695" y="1409383"/>
          <a:ext cx="8690230" cy="5082034"/>
        </p:xfrm>
        <a:graphic>
          <a:graphicData uri="http://schemas.openxmlformats.org/presentationml/2006/ole">
            <mc:AlternateContent xmlns:mc="http://schemas.openxmlformats.org/markup-compatibility/2006">
              <mc:Choice xmlns:v="urn:schemas-microsoft-com:vml" Requires="v">
                <p:oleObj spid="_x0000_s1059" name="Document" r:id="rId4" imgW="8651735" imgH="6282642" progId="Word.Document.12">
                  <p:embed/>
                </p:oleObj>
              </mc:Choice>
              <mc:Fallback>
                <p:oleObj name="Document" r:id="rId4" imgW="8651735" imgH="6282642" progId="Word.Document.12">
                  <p:embed/>
                  <p:pic>
                    <p:nvPicPr>
                      <p:cNvPr id="0" name=""/>
                      <p:cNvPicPr/>
                      <p:nvPr/>
                    </p:nvPicPr>
                    <p:blipFill>
                      <a:blip r:embed="rId5"/>
                      <a:stretch>
                        <a:fillRect/>
                      </a:stretch>
                    </p:blipFill>
                    <p:spPr>
                      <a:xfrm>
                        <a:off x="234695" y="1409383"/>
                        <a:ext cx="8690230" cy="5082034"/>
                      </a:xfrm>
                      <a:prstGeom prst="rect">
                        <a:avLst/>
                      </a:prstGeom>
                    </p:spPr>
                  </p:pic>
                </p:oleObj>
              </mc:Fallback>
            </mc:AlternateContent>
          </a:graphicData>
        </a:graphic>
      </p:graphicFrame>
    </p:spTree>
    <p:extLst>
      <p:ext uri="{BB962C8B-B14F-4D97-AF65-F5344CB8AC3E}">
        <p14:creationId xmlns:p14="http://schemas.microsoft.com/office/powerpoint/2010/main" val="97432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smtClean="0"/>
              <a:t>Identify Right Of Way Needs</a:t>
            </a:r>
            <a:endParaRPr lang="en-US" dirty="0"/>
          </a:p>
        </p:txBody>
      </p:sp>
      <p:sp>
        <p:nvSpPr>
          <p:cNvPr id="5" name="Text Placeholder 4"/>
          <p:cNvSpPr>
            <a:spLocks noGrp="1"/>
          </p:cNvSpPr>
          <p:nvPr>
            <p:ph type="body" sz="quarter" idx="13"/>
          </p:nvPr>
        </p:nvSpPr>
        <p:spPr>
          <a:xfrm>
            <a:off x="65903" y="1207796"/>
            <a:ext cx="9020432" cy="5650203"/>
          </a:xfrm>
        </p:spPr>
        <p:txBody>
          <a:bodyPr/>
          <a:lstStyle/>
          <a:p>
            <a:pPr algn="just"/>
            <a:r>
              <a:rPr lang="en-US" sz="2200" dirty="0" smtClean="0"/>
              <a:t>What is the need and purpose of project</a:t>
            </a:r>
          </a:p>
          <a:p>
            <a:pPr algn="just"/>
            <a:endParaRPr lang="en-US" sz="1400" dirty="0" smtClean="0"/>
          </a:p>
          <a:p>
            <a:pPr algn="just"/>
            <a:r>
              <a:rPr lang="en-US" sz="2200" dirty="0" smtClean="0"/>
              <a:t>What is your justification of the needed property for the project</a:t>
            </a:r>
          </a:p>
          <a:p>
            <a:pPr algn="just"/>
            <a:endParaRPr lang="en-US" sz="1400" dirty="0" smtClean="0"/>
          </a:p>
          <a:p>
            <a:pPr algn="just"/>
            <a:r>
              <a:rPr lang="en-US" sz="2200" dirty="0" smtClean="0"/>
              <a:t>Right Of Way for the needed project must be clearly identified</a:t>
            </a:r>
          </a:p>
          <a:p>
            <a:pPr algn="just"/>
            <a:endParaRPr lang="en-US" sz="2200" dirty="0" smtClean="0"/>
          </a:p>
          <a:p>
            <a:pPr algn="just"/>
            <a:r>
              <a:rPr lang="en-US" sz="2200" dirty="0"/>
              <a:t>Can</a:t>
            </a:r>
            <a:r>
              <a:rPr lang="en-US" sz="2200" b="1" dirty="0"/>
              <a:t> </a:t>
            </a:r>
            <a:r>
              <a:rPr lang="en-US" sz="2200" dirty="0"/>
              <a:t>be done with</a:t>
            </a:r>
            <a:r>
              <a:rPr lang="en-US" sz="2200" dirty="0" smtClean="0"/>
              <a:t>:</a:t>
            </a:r>
            <a:endParaRPr lang="en-US" sz="2200" dirty="0"/>
          </a:p>
          <a:p>
            <a:pPr lvl="2" algn="just"/>
            <a:r>
              <a:rPr lang="en-US" sz="2200" dirty="0"/>
              <a:t>Survey </a:t>
            </a:r>
            <a:endParaRPr lang="en-US" sz="2200" dirty="0" smtClean="0"/>
          </a:p>
          <a:p>
            <a:pPr lvl="2" algn="just"/>
            <a:r>
              <a:rPr lang="en-US" sz="2200" dirty="0" smtClean="0"/>
              <a:t> </a:t>
            </a:r>
            <a:r>
              <a:rPr lang="en-US" sz="2200" dirty="0"/>
              <a:t>Plat </a:t>
            </a:r>
            <a:endParaRPr lang="en-US" sz="2200" dirty="0" smtClean="0"/>
          </a:p>
          <a:p>
            <a:pPr lvl="2" algn="just"/>
            <a:r>
              <a:rPr lang="en-US" sz="2200" dirty="0" smtClean="0"/>
              <a:t> </a:t>
            </a:r>
            <a:r>
              <a:rPr lang="en-US" sz="2200" dirty="0"/>
              <a:t>Legal Description </a:t>
            </a:r>
            <a:endParaRPr lang="en-US" sz="2200" dirty="0" smtClean="0"/>
          </a:p>
          <a:p>
            <a:pPr lvl="2" algn="just"/>
            <a:r>
              <a:rPr lang="en-US" sz="2200" dirty="0" smtClean="0"/>
              <a:t> </a:t>
            </a:r>
            <a:r>
              <a:rPr lang="en-US" sz="2200" dirty="0"/>
              <a:t>Engineering Plan Set</a:t>
            </a:r>
          </a:p>
          <a:p>
            <a:pPr lvl="1" algn="just"/>
            <a:r>
              <a:rPr lang="en-US" sz="2200" dirty="0" smtClean="0"/>
              <a:t>This is something that should be completed by an engineer or land surveyor to ensure accuracy</a:t>
            </a:r>
          </a:p>
        </p:txBody>
      </p:sp>
    </p:spTree>
    <p:extLst>
      <p:ext uri="{BB962C8B-B14F-4D97-AF65-F5344CB8AC3E}">
        <p14:creationId xmlns:p14="http://schemas.microsoft.com/office/powerpoint/2010/main" val="231532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pPr lvl="0"/>
            <a:r>
              <a:rPr lang="en-US" dirty="0">
                <a:solidFill>
                  <a:prstClr val="black"/>
                </a:solidFill>
              </a:rPr>
              <a:t>Identify Right Of Way Needs</a:t>
            </a:r>
          </a:p>
          <a:p>
            <a:pPr algn="ctr"/>
            <a:endParaRPr lang="en-US" dirty="0"/>
          </a:p>
        </p:txBody>
      </p:sp>
      <p:sp>
        <p:nvSpPr>
          <p:cNvPr id="5" name="Text Placeholder 4"/>
          <p:cNvSpPr>
            <a:spLocks noGrp="1"/>
          </p:cNvSpPr>
          <p:nvPr>
            <p:ph type="body" sz="quarter" idx="13"/>
          </p:nvPr>
        </p:nvSpPr>
        <p:spPr>
          <a:xfrm>
            <a:off x="234950" y="1301579"/>
            <a:ext cx="8689975" cy="5362832"/>
          </a:xfrm>
        </p:spPr>
        <p:txBody>
          <a:bodyPr/>
          <a:lstStyle/>
          <a:p>
            <a:pPr lvl="0" algn="just"/>
            <a:r>
              <a:rPr lang="en-US" sz="2200" dirty="0" smtClean="0">
                <a:solidFill>
                  <a:prstClr val="black"/>
                </a:solidFill>
              </a:rPr>
              <a:t>49 </a:t>
            </a:r>
            <a:r>
              <a:rPr lang="en-US" sz="2200" dirty="0">
                <a:solidFill>
                  <a:prstClr val="black"/>
                </a:solidFill>
              </a:rPr>
              <a:t>CFR 24.102 (b) </a:t>
            </a:r>
            <a:r>
              <a:rPr lang="en-US" sz="2200" b="1" u="sng" dirty="0">
                <a:solidFill>
                  <a:prstClr val="black"/>
                </a:solidFill>
              </a:rPr>
              <a:t>Notice to </a:t>
            </a:r>
            <a:r>
              <a:rPr lang="en-US" sz="2200" b="1" u="sng" dirty="0" smtClean="0">
                <a:solidFill>
                  <a:prstClr val="black"/>
                </a:solidFill>
              </a:rPr>
              <a:t>Owner - </a:t>
            </a:r>
            <a:r>
              <a:rPr lang="en-US" sz="2200" dirty="0">
                <a:solidFill>
                  <a:prstClr val="black"/>
                </a:solidFill>
              </a:rPr>
              <a:t>As soon as feasible, the Agency shall notify the owner in writing of the Agency’s interest in acquiring the real property and the basic protections provided to the owner by law and this part. </a:t>
            </a:r>
            <a:endParaRPr lang="en-US" sz="2200" dirty="0" smtClean="0">
              <a:solidFill>
                <a:prstClr val="black"/>
              </a:solidFill>
            </a:endParaRPr>
          </a:p>
          <a:p>
            <a:pPr lvl="0" algn="just"/>
            <a:r>
              <a:rPr lang="en-US" sz="2200" dirty="0" smtClean="0">
                <a:solidFill>
                  <a:prstClr val="black"/>
                </a:solidFill>
              </a:rPr>
              <a:t>Wyoming State Statute 1-26-504(c) - When </a:t>
            </a:r>
            <a:r>
              <a:rPr lang="en-US" sz="2200" dirty="0">
                <a:solidFill>
                  <a:prstClr val="black"/>
                </a:solidFill>
              </a:rPr>
              <a:t>a public entity determines that there is a reasonable probability of locating a particular public project on specifically identifiable private property and that the project is expected to be completed within two (2) years of that determination, the public entity shall provide written notice of the intention to consider the location and construction of the project to </a:t>
            </a:r>
            <a:r>
              <a:rPr lang="en-US" sz="2200" dirty="0" smtClean="0">
                <a:solidFill>
                  <a:prstClr val="black"/>
                </a:solidFill>
              </a:rPr>
              <a:t>the owner </a:t>
            </a:r>
            <a:r>
              <a:rPr lang="en-US" sz="2200" dirty="0">
                <a:solidFill>
                  <a:prstClr val="black"/>
                </a:solidFill>
              </a:rPr>
              <a:t>as shown on the records of the county assessor.  The notice shall include a description of the public interest and necessity of the proposed project.  The public entity shall provide an opportunity for the private property owners to consult and confer with representatives of the public entity regarding the </a:t>
            </a:r>
            <a:r>
              <a:rPr lang="en-US" sz="2200" dirty="0" smtClean="0">
                <a:solidFill>
                  <a:prstClr val="black"/>
                </a:solidFill>
              </a:rPr>
              <a:t>project.</a:t>
            </a:r>
            <a:endParaRPr lang="en-US" dirty="0"/>
          </a:p>
        </p:txBody>
      </p:sp>
    </p:spTree>
    <p:extLst>
      <p:ext uri="{BB962C8B-B14F-4D97-AF65-F5344CB8AC3E}">
        <p14:creationId xmlns:p14="http://schemas.microsoft.com/office/powerpoint/2010/main" val="367484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smtClean="0"/>
              <a:t>Appraisal &amp; Appraisal Review </a:t>
            </a:r>
            <a:endParaRPr lang="en-US" dirty="0"/>
          </a:p>
        </p:txBody>
      </p:sp>
      <p:sp>
        <p:nvSpPr>
          <p:cNvPr id="5" name="Text Placeholder 4"/>
          <p:cNvSpPr>
            <a:spLocks noGrp="1"/>
          </p:cNvSpPr>
          <p:nvPr>
            <p:ph type="body" sz="quarter" idx="13"/>
          </p:nvPr>
        </p:nvSpPr>
        <p:spPr>
          <a:xfrm>
            <a:off x="234950" y="1609725"/>
            <a:ext cx="8689975" cy="5116752"/>
          </a:xfrm>
        </p:spPr>
        <p:txBody>
          <a:bodyPr/>
          <a:lstStyle/>
          <a:p>
            <a:r>
              <a:rPr lang="en-US" sz="2200" dirty="0" smtClean="0"/>
              <a:t>49 CFR 24.102(c) </a:t>
            </a:r>
            <a:r>
              <a:rPr lang="en-US" sz="2200" b="1" dirty="0" smtClean="0"/>
              <a:t>Appraisal, waiver thereof, and invitation to owner </a:t>
            </a:r>
            <a:r>
              <a:rPr lang="en-US" sz="2200" dirty="0" smtClean="0"/>
              <a:t>– Before the initiation of negotiations the real property to be acquired shall be appraised , except as provided in 24.102 (c)(2), and the owner or owner’s designated representative shall be given an opportunity to accompany the appraiser during the appraiser’s inspection of the property. </a:t>
            </a:r>
          </a:p>
          <a:p>
            <a:r>
              <a:rPr lang="en-US" sz="2200" dirty="0" smtClean="0"/>
              <a:t>49 CFR 24.102 (c)(2) </a:t>
            </a:r>
            <a:r>
              <a:rPr lang="en-US" sz="2200" b="1" dirty="0" smtClean="0"/>
              <a:t>An appraisal is not required if:</a:t>
            </a:r>
          </a:p>
          <a:p>
            <a:pPr lvl="1"/>
            <a:r>
              <a:rPr lang="en-US" sz="2000" dirty="0" smtClean="0"/>
              <a:t>The owner is donating the property and releases the Agency from its obligation to appraise the property  - OR -</a:t>
            </a:r>
          </a:p>
          <a:p>
            <a:pPr lvl="1"/>
            <a:r>
              <a:rPr lang="en-US" sz="2000" dirty="0"/>
              <a:t>The Agency determines that an appraisal is unnecessary because the valuation problem is uncomplicated and the anticipated value of the proposed acquisition is estimated at $10,000 or less, based on a review of available </a:t>
            </a:r>
            <a:r>
              <a:rPr lang="en-US" sz="2000" dirty="0" smtClean="0"/>
              <a:t>data (Waiver Valuation)</a:t>
            </a:r>
            <a:endParaRPr lang="en-US" sz="2000" dirty="0" smtClean="0"/>
          </a:p>
          <a:p>
            <a:pPr lvl="1"/>
            <a:endParaRPr lang="en-US" sz="2200" dirty="0"/>
          </a:p>
          <a:p>
            <a:pPr marL="457200" lvl="1" indent="0">
              <a:buNone/>
            </a:pPr>
            <a:endParaRPr lang="en-US" sz="2200" dirty="0" smtClean="0"/>
          </a:p>
          <a:p>
            <a:pPr marL="457200" lvl="1" indent="0">
              <a:buNone/>
            </a:pPr>
            <a:r>
              <a:rPr lang="en-US" sz="1800" dirty="0" smtClean="0"/>
              <a:t> </a:t>
            </a:r>
          </a:p>
        </p:txBody>
      </p:sp>
    </p:spTree>
    <p:extLst>
      <p:ext uri="{BB962C8B-B14F-4D97-AF65-F5344CB8AC3E}">
        <p14:creationId xmlns:p14="http://schemas.microsoft.com/office/powerpoint/2010/main" val="712890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prstClr val="white"/>
                </a:solidFill>
              </a:rPr>
              <a:t>Right Of Way Process </a:t>
            </a:r>
            <a:endParaRPr lang="en-US" dirty="0"/>
          </a:p>
        </p:txBody>
      </p:sp>
      <p:sp>
        <p:nvSpPr>
          <p:cNvPr id="3" name="Text Placeholder 2"/>
          <p:cNvSpPr>
            <a:spLocks noGrp="1"/>
          </p:cNvSpPr>
          <p:nvPr>
            <p:ph type="body" idx="1"/>
          </p:nvPr>
        </p:nvSpPr>
        <p:spPr/>
        <p:txBody>
          <a:bodyPr/>
          <a:lstStyle/>
          <a:p>
            <a:r>
              <a:rPr lang="en-US" dirty="0" smtClean="0"/>
              <a:t>Landowner Donation</a:t>
            </a:r>
            <a:endParaRPr lang="en-US" dirty="0"/>
          </a:p>
        </p:txBody>
      </p:sp>
      <p:sp>
        <p:nvSpPr>
          <p:cNvPr id="5" name="Text Placeholder 4"/>
          <p:cNvSpPr>
            <a:spLocks noGrp="1"/>
          </p:cNvSpPr>
          <p:nvPr>
            <p:ph type="body" sz="quarter" idx="13"/>
          </p:nvPr>
        </p:nvSpPr>
        <p:spPr>
          <a:xfrm>
            <a:off x="234950" y="1351005"/>
            <a:ext cx="8689975" cy="5420498"/>
          </a:xfrm>
        </p:spPr>
        <p:txBody>
          <a:bodyPr/>
          <a:lstStyle/>
          <a:p>
            <a:r>
              <a:rPr lang="en-US" sz="2200" dirty="0" smtClean="0"/>
              <a:t>When a private party wishes to donate all or a portion of his or her property, he or she </a:t>
            </a:r>
            <a:r>
              <a:rPr lang="en-US" sz="2200" b="1" i="1" u="sng" dirty="0" smtClean="0">
                <a:solidFill>
                  <a:srgbClr val="FF0000"/>
                </a:solidFill>
              </a:rPr>
              <a:t>MUST</a:t>
            </a:r>
            <a:r>
              <a:rPr lang="en-US" sz="2200" dirty="0" smtClean="0"/>
              <a:t> be fully informed of the right to receive just compensation for the property.</a:t>
            </a:r>
          </a:p>
          <a:p>
            <a:r>
              <a:rPr lang="en-US" sz="2200" dirty="0" smtClean="0"/>
              <a:t>You </a:t>
            </a:r>
            <a:r>
              <a:rPr lang="en-US" sz="2200" b="1" i="1" u="sng" dirty="0" smtClean="0">
                <a:solidFill>
                  <a:srgbClr val="FF0000"/>
                </a:solidFill>
              </a:rPr>
              <a:t>MUST</a:t>
            </a:r>
            <a:r>
              <a:rPr lang="en-US" sz="2200" dirty="0" smtClean="0"/>
              <a:t> provide the owner an explanation of the acquisition process. The explanation should be given in a manner that is non-technical and easily understood.</a:t>
            </a:r>
          </a:p>
          <a:p>
            <a:r>
              <a:rPr lang="en-US" sz="2200" dirty="0" smtClean="0"/>
              <a:t>You </a:t>
            </a:r>
            <a:r>
              <a:rPr lang="en-US" sz="2200" b="1" i="1" u="sng" dirty="0" smtClean="0">
                <a:solidFill>
                  <a:srgbClr val="FF0000"/>
                </a:solidFill>
              </a:rPr>
              <a:t>MUST</a:t>
            </a:r>
            <a:r>
              <a:rPr lang="en-US" sz="2200" dirty="0" smtClean="0"/>
              <a:t> inform them of their right to an appraisal.  The property owner may waive the right to an appraisal.</a:t>
            </a:r>
          </a:p>
          <a:p>
            <a:r>
              <a:rPr lang="en-US" sz="2200" dirty="0" smtClean="0"/>
              <a:t>Having an appraisal done is advantageous for both parties</a:t>
            </a:r>
          </a:p>
          <a:p>
            <a:pPr lvl="1"/>
            <a:r>
              <a:rPr lang="en-US" sz="2000" dirty="0" smtClean="0"/>
              <a:t>Agency / Value used as a credit against their matching share of project cost</a:t>
            </a:r>
          </a:p>
          <a:p>
            <a:pPr lvl="1"/>
            <a:r>
              <a:rPr lang="en-US" sz="2000" dirty="0" smtClean="0"/>
              <a:t>Landowner / Tax Purposes, IRS requires appraisal done if claiming on tax return</a:t>
            </a:r>
          </a:p>
          <a:p>
            <a:r>
              <a:rPr lang="en-US" sz="2200" dirty="0" smtClean="0"/>
              <a:t>Donation Forms</a:t>
            </a:r>
          </a:p>
          <a:p>
            <a:pPr lvl="1"/>
            <a:r>
              <a:rPr lang="en-US" sz="2000" dirty="0" smtClean="0"/>
              <a:t>Appraisal Waived</a:t>
            </a:r>
          </a:p>
          <a:p>
            <a:pPr lvl="1"/>
            <a:r>
              <a:rPr lang="en-US" sz="2000" dirty="0" smtClean="0"/>
              <a:t>Standard Donation</a:t>
            </a:r>
          </a:p>
          <a:p>
            <a:endParaRPr lang="en-US" sz="2200" dirty="0"/>
          </a:p>
        </p:txBody>
      </p:sp>
    </p:spTree>
    <p:extLst>
      <p:ext uri="{BB962C8B-B14F-4D97-AF65-F5344CB8AC3E}">
        <p14:creationId xmlns:p14="http://schemas.microsoft.com/office/powerpoint/2010/main" val="407395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Anticipated Revenue&amp;#x0D;&amp;#x0A;Fiscal Year 2011 - $549,890,485&amp;quot;&quot;/&gt;&lt;property id=&quot;20307&quot; value=&quot;257&quot;/&gt;&lt;/object&gt;&lt;object type=&quot;3&quot; unique_id=&quot;10006&quot;&gt;&lt;property id=&quot;20148&quot; value=&quot;5&quot;/&gt;&lt;property id=&quot;20300&quot; value=&quot;Slide 3 - &amp;quot;Anticipated Revenue&amp;quot;&quot;/&gt;&lt;property id=&quot;20307&quot; value=&quot;258&quot;/&gt;&lt;/object&gt;&lt;object type=&quot;3&quot; unique_id=&quot;10007&quot;&gt;&lt;property id=&quot;20148&quot; value=&quot;5&quot;/&gt;&lt;property id=&quot;20300&quot; value=&quot;Slide 4 - &amp;quot;Anticipated Revenue&amp;quot;&quot;/&gt;&lt;property id=&quot;20307&quot; value=&quot;259&quot;/&gt;&lt;/object&gt;&lt;object type=&quot;3&quot; unique_id=&quot;10008&quot;&gt;&lt;property id=&quot;20148&quot; value=&quot;5&quot;/&gt;&lt;property id=&quot;20300&quot; value=&quot;Slide 5 - &amp;quot;Revenue Resource Summary&amp;#x0D;&amp;#x0A;Fiscal Year 2011&amp;quot;&quot;/&gt;&lt;property id=&quot;20307&quot; value=&quot;267&quot;/&gt;&lt;/object&gt;&lt;object type=&quot;3&quot; unique_id=&quot;10009&quot;&gt;&lt;property id=&quot;20148&quot; value=&quot;5&quot;/&gt;&lt;property id=&quot;20300&quot; value=&quot;Slide 7 - &amp;quot;Projected Impacts &amp;#x0D;&amp;#x0A;of De-Earmarking Legislation&amp;quot;&quot;/&gt;&lt;property id=&quot;20307&quot; value=&quot;282&quot;/&gt;&lt;/object&gt;&lt;object type=&quot;3&quot; unique_id=&quot;10010&quot;&gt;&lt;property id=&quot;20148&quot; value=&quot;5&quot;/&gt;&lt;property id=&quot;20300&quot; value=&quot;Slide 8 - &amp;quot;Fiscal Year 2011 (State Fiscal Year)&amp;#x0D;&amp;#x0A;Projected Motor Fuel Collections&amp;#x0D;&amp;#x0A;Gasoline Tax Total: $45,645,533&amp;#x0D;&amp;#x0A;&amp;#x0D;&amp;#x0A;&amp;quot;&quot;/&gt;&lt;property id=&quot;20307&quot; value=&quot;271&quot;/&gt;&lt;/object&gt;&lt;object type=&quot;3&quot; unique_id=&quot;10011&quot;&gt;&lt;property id=&quot;20148&quot; value=&quot;5&quot;/&gt;&lt;property id=&quot;20300&quot; value=&quot;Slide 9 - &amp;quot;Fiscal Year 2011 (State Fiscal Year)&amp;#x0D;&amp;#x0A;Projected Motor Fuel Collections&amp;#x0D;&amp;#x0A;Diesel Tax Total: $56,560,430&amp;#x0D;&amp;#x0A;&amp;quot;&quot;/&gt;&lt;property id=&quot;20307&quot; value=&quot;283&quot;/&gt;&lt;/object&gt;&lt;object type=&quot;3&quot; unique_id=&quot;10012&quot;&gt;&lt;property id=&quot;20148&quot; value=&quot;5&quot;/&gt;&lt;property id=&quot;20300&quot; value=&quot;Slide 10 - &amp;quot;Projected Motor Fuel Allocations&amp;#x0D;&amp;#x0A;Fiscal Year 2011 (State Fiscal Year July thru June)&amp;quot;&quot;/&gt;&lt;property id=&quot;20307&quot; value=&quot;273&quot;/&gt;&lt;/object&gt;&lt;object type=&quot;3&quot; unique_id=&quot;10013&quot;&gt;&lt;property id=&quot;20148&quot; value=&quot;5&quot;/&gt;&lt;property id=&quot;20300&quot; value=&quot;Slide 11 - &amp;quot;Domestic vs. Foreign&amp;#x0D;&amp;#x0A;Motor Fuel Collections&amp;quot;&quot;/&gt;&lt;property id=&quot;20307&quot; value=&quot;269&quot;/&gt;&lt;/object&gt;&lt;object type=&quot;3&quot; unique_id=&quot;10014&quot;&gt;&lt;property id=&quot;20148&quot; value=&quot;5&quot;/&gt;&lt;property id=&quot;20300&quot; value=&quot;Slide 13 - &amp;quot;Gasoline and Diesel Tax Distribution&amp;quot;&quot;/&gt;&lt;property id=&quot;20307&quot; value=&quot;274&quot;/&gt;&lt;/object&gt;&lt;object type=&quot;3&quot; unique_id=&quot;10015&quot;&gt;&lt;property id=&quot;20148&quot; value=&quot;5&quot;/&gt;&lt;property id=&quot;20300&quot; value=&quot;Slide 15 - &amp;quot;Wyoming and its neighboring states'&amp;#x0D;&amp;#x0A;gasoline and diesel fuel tax rates&amp;quot;&quot;/&gt;&lt;property id=&quot;20307&quot; value=&quot;275&quot;/&gt;&lt;/object&gt;&lt;object type=&quot;3&quot; unique_id=&quot;10016&quot;&gt;&lt;property id=&quot;20148&quot; value=&quot;5&quot;/&gt;&lt;property id=&quot;20300&quot; value=&quot;Slide 20 - &amp;quot;Allocation of Revenue&amp;#x0D;&amp;#x0A;Fiscal Year 2011 - $549,890,485&amp;quot;&quot;/&gt;&lt;property id=&quot;20307&quot; value=&quot;260&quot;/&gt;&lt;/object&gt;&lt;object type=&quot;3&quot; unique_id=&quot;10017&quot;&gt;&lt;property id=&quot;20148&quot; value=&quot;5&quot;/&gt;&lt;property id=&quot;20300&quot; value=&quot;Slide 24 - &amp;quot;FY 2011 Revenue Controlled&amp;#x0D;&amp;#x0A;Budget Reductions&amp;quot;&quot;/&gt;&lt;property id=&quot;20307&quot; value=&quot;261&quot;/&gt;&lt;/object&gt;&lt;object type=&quot;3&quot; unique_id=&quot;10019&quot;&gt;&lt;property id=&quot;20148&quot; value=&quot;5&quot;/&gt;&lt;property id=&quot;20300&quot; value=&quot;Slide 6 - &amp;quot;Transportation Funding Made Available to Cities and Counties&amp;#x0D;&amp;#x0A;From WYDOT Budget&amp;quot;&quot;/&gt;&lt;property id=&quot;20307&quot; value=&quot;263&quot;/&gt;&lt;/object&gt;&lt;object type=&quot;3&quot; unique_id=&quot;10020&quot;&gt;&lt;property id=&quot;20148&quot; value=&quot;5&quot;/&gt;&lt;property id=&quot;20300&quot; value=&quot;Slide 22 - &amp;quot;Allocation of Revenue&amp;quot;&quot;/&gt;&lt;property id=&quot;20307&quot; value=&quot;264&quot;/&gt;&lt;/object&gt;&lt;object type=&quot;3&quot; unique_id=&quot;10021&quot;&gt;&lt;property id=&quot;20148&quot; value=&quot;5&quot;/&gt;&lt;property id=&quot;20300&quot; value=&quot;Slide 23 - &amp;quot;Allocation of Revenue&amp;quot;&quot;/&gt;&lt;property id=&quot;20307&quot; value=&quot;265&quot;/&gt;&lt;/object&gt;&lt;object type=&quot;3&quot; unique_id=&quot;10022&quot;&gt;&lt;property id=&quot;20148&quot; value=&quot;5&quot;/&gt;&lt;property id=&quot;20300&quot; value=&quot;Slide 25 - &amp;quot;State Funded Improvement Programs&amp;#x0D;&amp;#x0A;$68,389,142&amp;quot;&quot;/&gt;&lt;property id=&quot;20307&quot; value=&quot;266&quot;/&gt;&lt;/object&gt;&lt;object type=&quot;3&quot; unique_id=&quot;10023&quot;&gt;&lt;property id=&quot;20148&quot; value=&quot;5&quot;/&gt;&lt;property id=&quot;20300&quot; value=&quot;Slide 21 - &amp;quot;Other Expenditures and Grants Summary&amp;#x0D;&amp;#x0A;Fiscal Year 2011&amp;quot;&quot;/&gt;&lt;property id=&quot;20307&quot; value=&quot;284&quot;/&gt;&lt;/object&gt;&lt;object type=&quot;3&quot; unique_id=&quot;10024&quot;&gt;&lt;property id=&quot;20148&quot; value=&quot;5&quot;/&gt;&lt;property id=&quot;20300&quot; value=&quot;Slide 27 - &amp;quot;Road Deterioration vs. Time&amp;quot;&quot;/&gt;&lt;property id=&quot;20307&quot; value=&quot;268&quot;/&gt;&lt;/object&gt;&lt;object type=&quot;3&quot; unique_id=&quot;10025&quot;&gt;&lt;property id=&quot;20148&quot; value=&quot;5&quot;/&gt;&lt;property id=&quot;20300&quot; value=&quot;Slide 28 - &amp;quot;Economic Impact of Construction&amp;#x0D;&amp;#x0A;Funds from 1987 - 2011&amp;quot;&quot;/&gt;&lt;property id=&quot;20307&quot; value=&quot;276&quot;/&gt;&lt;/object&gt;&lt;object type=&quot;3&quot; unique_id=&quot;10026&quot;&gt;&lt;property id=&quot;20148&quot; value=&quot;5&quot;/&gt;&lt;property id=&quot;20300&quot; value=&quot;Slide 29 - &amp;quot;Impacts of Construction Inflation&amp;#x0D;&amp;#x0A;Fewer Miles of Improvement&amp;quot;&quot;/&gt;&lt;property id=&quot;20307&quot; value=&quot;278&quot;/&gt;&lt;/object&gt;&lt;object type=&quot;3&quot; unique_id=&quot;10027&quot;&gt;&lt;property id=&quot;20148&quot; value=&quot;5&quot;/&gt;&lt;property id=&quot;20300&quot; value=&quot;Slide 30 - &amp;quot;Impacts of Construction Inflation&amp;#x0D;&amp;#x0A;Accelerating Road Deterioration&amp;quot;&quot;/&gt;&lt;property id=&quot;20307&quot; value=&quot;279&quot;/&gt;&lt;/object&gt;&lt;object type=&quot;3&quot; unique_id=&quot;10028&quot;&gt;&lt;property id=&quot;20148&quot; value=&quot;5&quot;/&gt;&lt;property id=&quot;20300&quot; value=&quot;Slide 32 - &amp;quot;Surface Transportation&amp;#x0D;&amp;#x0A;Construction &amp;amp; Contract Maintenance Dollars Available&amp;quot;&quot;/&gt;&lt;property id=&quot;20307&quot; value=&quot;280&quot;/&gt;&lt;/object&gt;&lt;object type=&quot;3&quot; unique_id=&quot;10029&quot;&gt;&lt;property id=&quot;20148&quot; value=&quot;5&quot;/&gt;&lt;property id=&quot;20300&quot; value=&quot;Slide 33 - &amp;quot;Percentage of Construction and Contract&amp;#x0D;&amp;#x0A;Maintenance Budget Dollars Available&amp;quot;&quot;/&gt;&lt;property id=&quot;20307&quot; value=&quot;281&quot;/&gt;&lt;/object&gt;&lt;object type=&quot;3&quot; unique_id=&quot;10030&quot;&gt;&lt;property id=&quot;20148&quot; value=&quot;5&quot;/&gt;&lt;property id=&quot;20300&quot; value=&quot;Slide 31&quot;/&gt;&lt;property id=&quot;20307&quot; value=&quot;289&quot;/&gt;&lt;/object&gt;&lt;object type=&quot;3&quot; unique_id=&quot;10038&quot;&gt;&lt;property id=&quot;20148&quot; value=&quot;5&quot;/&gt;&lt;property id=&quot;20300&quot; value=&quot;Slide 12 - &amp;quot;Cost Per Resident for Each Penny of Fuel Tax&amp;quot;&quot;/&gt;&lt;property id=&quot;20307&quot; value=&quot;297&quot;/&gt;&lt;/object&gt;&lt;object type=&quot;3&quot; unique_id=&quot;10039&quot;&gt;&lt;property id=&quot;20148&quot; value=&quot;5&quot;/&gt;&lt;property id=&quot;20300&quot; value=&quot;Slide 26&quot;/&gt;&lt;property id=&quot;20307&quot; value=&quot;298&quot;/&gt;&lt;/object&gt;&lt;object type=&quot;3&quot; unique_id=&quot;10040&quot;&gt;&lt;property id=&quot;20148&quot; value=&quot;5&quot;/&gt;&lt;property id=&quot;20300&quot; value=&quot;Slide 14&quot;/&gt;&lt;property id=&quot;20307&quot; value=&quot;288&quot;/&gt;&lt;/object&gt;&lt;object type=&quot;3&quot; unique_id=&quot;10044&quot;&gt;&lt;property id=&quot;20148&quot; value=&quot;5&quot;/&gt;&lt;property id=&quot;20300&quot; value=&quot;Slide 16&quot;/&gt;&lt;property id=&quot;20307&quot; value=&quot;299&quot;/&gt;&lt;/object&gt;&lt;object type=&quot;3&quot; unique_id=&quot;10045&quot;&gt;&lt;property id=&quot;20148&quot; value=&quot;5&quot;/&gt;&lt;property id=&quot;20300&quot; value=&quot;Slide 17&quot;/&gt;&lt;property id=&quot;20307&quot; value=&quot;300&quot;/&gt;&lt;/object&gt;&lt;object type=&quot;3&quot; unique_id=&quot;10047&quot;&gt;&lt;property id=&quot;20148&quot; value=&quot;5&quot;/&gt;&lt;property id=&quot;20300&quot; value=&quot;Slide 19&quot;/&gt;&lt;property id=&quot;20307&quot; value=&quot;303&quot;/&gt;&lt;/object&gt;&lt;object type=&quot;3&quot; unique_id=&quot;12413&quot;&gt;&lt;property id=&quot;20148&quot; value=&quot;5&quot;/&gt;&lt;property id=&quot;20300&quot; value=&quot;Slide 18&quot;/&gt;&lt;property id=&quot;20307&quot; value=&quot;304&quot;/&gt;&lt;/object&gt;&lt;object type=&quot;3&quot; unique_id=&quot;12456&quot;&gt;&lt;property id=&quot;20148&quot; value=&quot;5&quot;/&gt;&lt;property id=&quot;20300&quot; value=&quot;Slide 1&quot;/&gt;&lt;property id=&quot;20307&quot; value=&quot;305&quot;/&gt;&lt;/object&gt;&lt;object type=&quot;3&quot; unique_id=&quot;13635&quot;&gt;&lt;property id=&quot;20148&quot; value=&quot;5&quot;/&gt;&lt;property id=&quot;20300&quot; value=&quot;Slide 34&quot;/&gt;&lt;property id=&quot;20307&quot; value=&quot;306&quot;/&gt;&lt;/object&gt;&lt;object type=&quot;3&quot; unique_id=&quot;13636&quot;&gt;&lt;property id=&quot;20148&quot; value=&quot;5&quot;/&gt;&lt;property id=&quot;20300&quot; value=&quot;Slide 35&quot;/&gt;&lt;property id=&quot;20307&quot; value=&quot;307&quot;/&gt;&lt;/object&gt;&lt;object type=&quot;3&quot; unique_id=&quot;13637&quot;&gt;&lt;property id=&quot;20148&quot; value=&quot;5&quot;/&gt;&lt;property id=&quot;20300&quot; value=&quot;Slide 36&quot;/&gt;&lt;property id=&quot;20307&quot; value=&quot;308&quot;/&gt;&lt;/object&gt;&lt;object type=&quot;3&quot; unique_id=&quot;13638&quot;&gt;&lt;property id=&quot;20148&quot; value=&quot;5&quot;/&gt;&lt;property id=&quot;20300&quot; value=&quot;Slide 37&quot;/&gt;&lt;property id=&quot;20307&quot; value=&quot;309&quot;/&gt;&lt;/object&gt;&lt;object type=&quot;3&quot; unique_id=&quot;13639&quot;&gt;&lt;property id=&quot;20148&quot; value=&quot;5&quot;/&gt;&lt;property id=&quot;20300&quot; value=&quot;Slide 38&quot;/&gt;&lt;property id=&quot;20307&quot; value=&quot;310&quot;/&gt;&lt;/object&gt;&lt;object type=&quot;3&quot; unique_id=&quot;13640&quot;&gt;&lt;property id=&quot;20148&quot; value=&quot;5&quot;/&gt;&lt;property id=&quot;20300&quot; value=&quot;Slide 39&quot;/&gt;&lt;property id=&quot;20307&quot; value=&quot;311&quot;/&gt;&lt;/object&gt;&lt;object type=&quot;3&quot; unique_id=&quot;13641&quot;&gt;&lt;property id=&quot;20148&quot; value=&quot;5&quot;/&gt;&lt;property id=&quot;20300&quot; value=&quot;Slide 40&quot;/&gt;&lt;property id=&quot;20307&quot; value=&quot;312&quot;/&gt;&lt;/object&gt;&lt;/object&gt;&lt;/object&gt;&lt;/database&gt;"/>
  <p:tag name="SECTOMILLISECCONVERTED" val="1"/>
</p:tagLst>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YDOT" id="{3FAB904E-AD5D-2B41-AE25-AA482DC04F76}" vid="{C7EA3E30-8798-EA4B-BA8F-F8C209FA3714}"/>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YDOT" id="{3FAB904E-AD5D-2B41-AE25-AA482DC04F76}" vid="{352D7898-974B-4F4E-B95A-CAE3766221A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YDOT" id="{3FAB904E-AD5D-2B41-AE25-AA482DC04F76}" vid="{D4C217CF-B55D-5149-BB87-194128215CC3}"/>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YDOT" id="{3FAB904E-AD5D-2B41-AE25-AA482DC04F76}" vid="{29E7325B-E084-694D-8193-1B6761EB927D}"/>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YDOT" id="{3FAB904E-AD5D-2B41-AE25-AA482DC04F76}" vid="{956C539B-C6CB-4440-801A-E847A9B149A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2019</TotalTime>
  <Words>1816</Words>
  <Application>Microsoft Office PowerPoint</Application>
  <PresentationFormat>On-screen Show (4:3)</PresentationFormat>
  <Paragraphs>146</Paragraphs>
  <Slides>18</Slides>
  <Notes>18</Notes>
  <HiddenSlides>0</HiddenSlides>
  <MMClips>0</MMClips>
  <ScaleCrop>false</ScaleCrop>
  <HeadingPairs>
    <vt:vector size="10"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18</vt:i4>
      </vt:variant>
      <vt:variant>
        <vt:lpstr>Custom Shows</vt:lpstr>
      </vt:variant>
      <vt:variant>
        <vt:i4>1</vt:i4>
      </vt:variant>
    </vt:vector>
  </HeadingPairs>
  <TitlesOfParts>
    <vt:vector size="30" baseType="lpstr">
      <vt:lpstr>Arial</vt:lpstr>
      <vt:lpstr>Arial Narrow</vt:lpstr>
      <vt:lpstr>Calibri</vt:lpstr>
      <vt:lpstr>Helvetica Neue</vt:lpstr>
      <vt:lpstr>Helvetica Neue Condensed</vt:lpstr>
      <vt:lpstr>Office Theme</vt:lpstr>
      <vt:lpstr>3_Custom Design</vt:lpstr>
      <vt:lpstr>2_Custom Design</vt:lpstr>
      <vt:lpstr>1_Custom Design</vt:lpstr>
      <vt:lpstr>Custom Design</vt:lpstr>
      <vt:lpstr>Document</vt:lpstr>
      <vt:lpstr>PowerPoint Presentation</vt:lpstr>
      <vt:lpstr> Background Information</vt:lpstr>
      <vt:lpstr>Federal &amp; State Laws, Regulations And Policies</vt:lpstr>
      <vt:lpstr>Federal &amp; State Laws, Regulations And Policies</vt:lpstr>
      <vt:lpstr>Right Of Way Process </vt:lpstr>
      <vt:lpstr>Right Of Way Process </vt:lpstr>
      <vt:lpstr>Right Of Way Process </vt:lpstr>
      <vt:lpstr>Right Of Way Process </vt:lpstr>
      <vt:lpstr>Right Of Way Process </vt:lpstr>
      <vt:lpstr>Right Of Way Process </vt:lpstr>
      <vt:lpstr>Right Of Way Process </vt:lpstr>
      <vt:lpstr>Right Of Way Process </vt:lpstr>
      <vt:lpstr>Right Of Way Process </vt:lpstr>
      <vt:lpstr>Right Of Way Process </vt:lpstr>
      <vt:lpstr>Right Of Way Process </vt:lpstr>
      <vt:lpstr>Right Of Way Process </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Scott Henderson</cp:lastModifiedBy>
  <cp:revision>63</cp:revision>
  <cp:lastPrinted>2016-11-03T17:59:36Z</cp:lastPrinted>
  <dcterms:created xsi:type="dcterms:W3CDTF">2019-04-09T21:33:32Z</dcterms:created>
  <dcterms:modified xsi:type="dcterms:W3CDTF">2022-01-31T15:47:14Z</dcterms:modified>
</cp:coreProperties>
</file>