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4"/>
    <p:sldMasterId id="2147483655" r:id="rId5"/>
    <p:sldMasterId id="2147483667" r:id="rId6"/>
    <p:sldMasterId id="2147483679" r:id="rId7"/>
    <p:sldMasterId id="214748369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y="6858000" cx="9144000"/>
  <p:notesSz cx="7010400" cy="9296400"/>
  <p:embeddedFontLst>
    <p:embeddedFont>
      <p:font typeface="Libre Franklin"/>
      <p:regular r:id="rId29"/>
      <p:bold r:id="rId30"/>
      <p:italic r:id="rId31"/>
      <p:boldItalic r:id="rId32"/>
    </p:embeddedFont>
    <p:embeddedFont>
      <p:font typeface="Arial Narrow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r:id="rId37" roundtripDataSignature="AMtx7mgsYCjy+BHod9lL3TmDvBby/SVH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ibreFranklin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LibreFranklin-italic.fntdata"/><Relationship Id="rId30" Type="http://schemas.openxmlformats.org/officeDocument/2006/relationships/font" Target="fonts/LibreFranklin-bold.fntdata"/><Relationship Id="rId11" Type="http://schemas.openxmlformats.org/officeDocument/2006/relationships/slide" Target="slides/slide2.xml"/><Relationship Id="rId33" Type="http://schemas.openxmlformats.org/officeDocument/2006/relationships/font" Target="fonts/ArialNarrow-regular.fntdata"/><Relationship Id="rId10" Type="http://schemas.openxmlformats.org/officeDocument/2006/relationships/slide" Target="slides/slide1.xml"/><Relationship Id="rId32" Type="http://schemas.openxmlformats.org/officeDocument/2006/relationships/font" Target="fonts/LibreFranklin-boldItalic.fntdata"/><Relationship Id="rId13" Type="http://schemas.openxmlformats.org/officeDocument/2006/relationships/slide" Target="slides/slide4.xml"/><Relationship Id="rId35" Type="http://schemas.openxmlformats.org/officeDocument/2006/relationships/font" Target="fonts/ArialNarrow-italic.fntdata"/><Relationship Id="rId12" Type="http://schemas.openxmlformats.org/officeDocument/2006/relationships/slide" Target="slides/slide3.xml"/><Relationship Id="rId34" Type="http://schemas.openxmlformats.org/officeDocument/2006/relationships/font" Target="fonts/ArialNarrow-bold.fntdata"/><Relationship Id="rId15" Type="http://schemas.openxmlformats.org/officeDocument/2006/relationships/slide" Target="slides/slide6.xml"/><Relationship Id="rId37" Type="http://customschemas.google.com/relationships/presentationmetadata" Target="metadata"/><Relationship Id="rId14" Type="http://schemas.openxmlformats.org/officeDocument/2006/relationships/slide" Target="slides/slide5.xml"/><Relationship Id="rId36" Type="http://schemas.openxmlformats.org/officeDocument/2006/relationships/font" Target="fonts/ArialNarrow-boldItalic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4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4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9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0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1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2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3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3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4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5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6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6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7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7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8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8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9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9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6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8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9:notes"/>
          <p:cNvSpPr/>
          <p:nvPr>
            <p:ph idx="2" type="sldImg"/>
          </p:nvPr>
        </p:nvSpPr>
        <p:spPr>
          <a:xfrm>
            <a:off x="1181100" y="695325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>
            <a:alpha val="0"/>
          </a:schemeClr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/>
          <p:nvPr/>
        </p:nvSpPr>
        <p:spPr>
          <a:xfrm>
            <a:off x="-54864" y="-68580"/>
            <a:ext cx="9381691" cy="7063701"/>
          </a:xfrm>
          <a:prstGeom prst="rect">
            <a:avLst/>
          </a:prstGeom>
          <a:gradFill>
            <a:gsLst>
              <a:gs pos="0">
                <a:srgbClr val="FFFCF2"/>
              </a:gs>
              <a:gs pos="52999">
                <a:srgbClr val="FFFCF2"/>
              </a:gs>
              <a:gs pos="86000">
                <a:schemeClr val="accent1"/>
              </a:gs>
              <a:gs pos="100000">
                <a:srgbClr val="FFF4C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C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14160" y="2044700"/>
            <a:ext cx="2186940" cy="20265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>
            <p:ph idx="1" type="body"/>
          </p:nvPr>
        </p:nvSpPr>
        <p:spPr>
          <a:xfrm>
            <a:off x="548640" y="2773681"/>
            <a:ext cx="5669280" cy="1297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4" name="Google Shape;94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2" name="Google Shape;102;p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" name="Google Shape;104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9" name="Google Shape;119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0" name="Google Shape;120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wered header bar">
  <p:cSld name="lowered header ba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/>
          <p:nvPr/>
        </p:nvSpPr>
        <p:spPr>
          <a:xfrm>
            <a:off x="-91389" y="750603"/>
            <a:ext cx="9418217" cy="457194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2"/>
          <p:cNvSpPr/>
          <p:nvPr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2A24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2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22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" name="Google Shape;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796" y="354105"/>
            <a:ext cx="723900" cy="67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2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3" name="Google Shape;163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9" name="Google Shape;169;p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0" name="Google Shape;170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7" name="Google Shape;177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9" name="Google Shape;179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4" name="Google Shape;194;p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5" name="Google Shape;195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4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2" name="Google Shape;202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6" name="Google Shape;226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/>
          <p:nvPr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2A24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3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796" y="354105"/>
            <a:ext cx="723900" cy="6708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234950" y="1122363"/>
            <a:ext cx="8763000" cy="49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4" name="Google Shape;244;p5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5" name="Google Shape;245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1" name="Google Shape;251;p5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2" name="Google Shape;252;p5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3" name="Google Shape;253;p5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4" name="Google Shape;254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9" name="Google Shape;269;p5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0" name="Google Shape;270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p6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7" name="Google Shape;277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6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/>
          <p:nvPr/>
        </p:nvSpPr>
        <p:spPr>
          <a:xfrm>
            <a:off x="-91389" y="750603"/>
            <a:ext cx="9418217" cy="457194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2A24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4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3" name="Google Shape;4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796" y="354105"/>
            <a:ext cx="723900" cy="67081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234950" y="1609725"/>
            <a:ext cx="8689975" cy="449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6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1" name="Google Shape;301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6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" name="Google Shape;313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6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9" name="Google Shape;319;p6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0" name="Google Shape;320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6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6" name="Google Shape;326;p6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27" name="Google Shape;327;p6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8" name="Google Shape;328;p6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29" name="Google Shape;329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7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4" name="Google Shape;344;p7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45" name="Google Shape;345;p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7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1" name="Google Shape;351;p7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52" name="Google Shape;352;p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7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/>
          <p:nvPr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2A24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5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796" y="354105"/>
            <a:ext cx="723900" cy="67081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234950" y="1192213"/>
            <a:ext cx="8763000" cy="481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7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p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:\MGTSERV\~PROGRAMS\Budget\Operating Budget\2015\Graphics &amp; Linked files\Wyoming-Flag.png" id="57" name="Google Shape;57;p26"/>
          <p:cNvPicPr preferRelativeResize="0"/>
          <p:nvPr/>
        </p:nvPicPr>
        <p:blipFill rotWithShape="1">
          <a:blip r:embed="rId2">
            <a:alphaModFix amt="70000"/>
          </a:blip>
          <a:srcRect b="0" l="0" r="0" t="0"/>
          <a:stretch/>
        </p:blipFill>
        <p:spPr>
          <a:xfrm>
            <a:off x="-472439" y="148900"/>
            <a:ext cx="9616440" cy="753928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6"/>
          <p:cNvSpPr/>
          <p:nvPr/>
        </p:nvSpPr>
        <p:spPr>
          <a:xfrm>
            <a:off x="-91389" y="750603"/>
            <a:ext cx="9418217" cy="457194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6"/>
          <p:cNvSpPr/>
          <p:nvPr/>
        </p:nvSpPr>
        <p:spPr>
          <a:xfrm>
            <a:off x="-91389" y="201969"/>
            <a:ext cx="9418217" cy="548634"/>
          </a:xfrm>
          <a:prstGeom prst="rect">
            <a:avLst/>
          </a:prstGeom>
          <a:solidFill>
            <a:srgbClr val="2A24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6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" name="Google Shape;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796" y="354105"/>
            <a:ext cx="723900" cy="67081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Requires="p14">
      <p:transition p14:dur="250">
        <p:fade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98536" y="5685536"/>
            <a:ext cx="723900" cy="67081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9" name="Google Shape;219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4" name="Google Shape;294;p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dot.state.wy.u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"/>
          <p:cNvSpPr txBox="1"/>
          <p:nvPr>
            <p:ph idx="1" type="body"/>
          </p:nvPr>
        </p:nvSpPr>
        <p:spPr>
          <a:xfrm>
            <a:off x="565265" y="2574176"/>
            <a:ext cx="6084916" cy="8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Consultant Selection, Negotiation, &amp; Contract Execution</a:t>
            </a:r>
            <a:endParaRPr sz="2800"/>
          </a:p>
        </p:txBody>
      </p:sp>
      <p:sp>
        <p:nvSpPr>
          <p:cNvPr id="372" name="Google Shape;372;p1"/>
          <p:cNvSpPr txBox="1"/>
          <p:nvPr/>
        </p:nvSpPr>
        <p:spPr>
          <a:xfrm>
            <a:off x="4006509" y="3591099"/>
            <a:ext cx="26436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Hank Doering, P.E.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 Services Engineer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42" name="Google Shape;442;p10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43" name="Google Shape;443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10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Section IV. B – Large Agreement-Estimate cost &gt; SAT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Formal Selection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Selection committee meeting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Review all proposals &amp; supporting documentation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Complete the evaluation, ranking, &amp; selection process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LPAs </a:t>
            </a:r>
            <a:r>
              <a:rPr b="1" lang="en-US" u="sng"/>
              <a:t>must</a:t>
            </a:r>
            <a:r>
              <a:rPr lang="en-US"/>
              <a:t> notify all respondents who the top 3 firms were in ranking order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Retain documentation supporting solicitation, received proposals, evaluations, and selection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WYDOT Grant Administrator </a:t>
            </a:r>
            <a:r>
              <a:rPr b="1" lang="en-US" u="sng"/>
              <a:t>must</a:t>
            </a:r>
            <a:r>
              <a:rPr lang="en-US"/>
              <a:t> approve LPA’s selection before proceeding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1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50" name="Google Shape;450;p11"/>
          <p:cNvSpPr txBox="1"/>
          <p:nvPr>
            <p:ph idx="1" type="body"/>
          </p:nvPr>
        </p:nvSpPr>
        <p:spPr>
          <a:xfrm>
            <a:off x="234696" y="750684"/>
            <a:ext cx="8543544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3 – Consultant Selection Forms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51" name="Google Shape;451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11"/>
          <p:cNvSpPr txBox="1"/>
          <p:nvPr>
            <p:ph idx="2" type="body"/>
          </p:nvPr>
        </p:nvSpPr>
        <p:spPr>
          <a:xfrm>
            <a:off x="234949" y="1837723"/>
            <a:ext cx="4271519" cy="547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Short-listing form</a:t>
            </a:r>
            <a:endParaRPr sz="2800"/>
          </a:p>
        </p:txBody>
      </p:sp>
      <p:pic>
        <p:nvPicPr>
          <p:cNvPr descr="Table&#10;&#10;Description automatically generated" id="453" name="Google Shape;453;p11"/>
          <p:cNvPicPr preferRelativeResize="0"/>
          <p:nvPr/>
        </p:nvPicPr>
        <p:blipFill rotWithShape="1">
          <a:blip r:embed="rId3">
            <a:alphaModFix/>
          </a:blip>
          <a:srcRect b="0" l="0" r="2983" t="0"/>
          <a:stretch/>
        </p:blipFill>
        <p:spPr>
          <a:xfrm>
            <a:off x="232261" y="2477193"/>
            <a:ext cx="4274207" cy="3275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&#10;&#10;Description automatically generated" id="454" name="Google Shape;454;p11"/>
          <p:cNvPicPr preferRelativeResize="0"/>
          <p:nvPr/>
        </p:nvPicPr>
        <p:blipFill rotWithShape="1">
          <a:blip r:embed="rId4">
            <a:alphaModFix/>
          </a:blip>
          <a:srcRect b="0" l="-11" r="-11" t="0"/>
          <a:stretch/>
        </p:blipFill>
        <p:spPr>
          <a:xfrm>
            <a:off x="4717681" y="2477193"/>
            <a:ext cx="4280015" cy="327590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1"/>
          <p:cNvSpPr txBox="1"/>
          <p:nvPr/>
        </p:nvSpPr>
        <p:spPr>
          <a:xfrm>
            <a:off x="4717681" y="1837723"/>
            <a:ext cx="4060559" cy="547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Consultant Selection form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61" name="Google Shape;461;p12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4 – Determination of Consultant Audits </a:t>
            </a:r>
            <a:endParaRPr/>
          </a:p>
        </p:txBody>
      </p:sp>
      <p:sp>
        <p:nvSpPr>
          <p:cNvPr id="462" name="Google Shape;462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12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Information LPA’s need to provide Internal Review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Consultant’s name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Contact info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Scope of Work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Approximate value of agreement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Funding type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Expected execution date of agreement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Internal Review will determine if and what kind of audit is required</a:t>
            </a:r>
            <a:endParaRPr sz="2800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69" name="Google Shape;469;p13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5 – Consultant Risk Assessment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70" name="Google Shape;470;p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13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Information regarding steps Internal Review takes to approve an overhead rate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If the selected consultant has either an approved overhead rate or approved billing rate with WYDOT, those rates </a:t>
            </a:r>
            <a:r>
              <a:rPr b="1" lang="en-US" sz="2000" u="sng"/>
              <a:t>must</a:t>
            </a:r>
            <a:r>
              <a:rPr lang="en-US" sz="2000"/>
              <a:t> be used</a:t>
            </a:r>
            <a:endParaRPr/>
          </a:p>
          <a:p>
            <a:pPr indent="0" lvl="2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If a subconsultant has an overhead rate approved by another state by a cognizant letter, they are </a:t>
            </a:r>
            <a:r>
              <a:rPr b="1" lang="en-US" sz="2000" u="sng"/>
              <a:t>required</a:t>
            </a:r>
            <a:r>
              <a:rPr lang="en-US" sz="2000"/>
              <a:t> to use that rate on WYDOT agreements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During negotiations, if you are unable to come to an agreement with Firm # 1, you can terminate negotiations and go the Firm # 2</a:t>
            </a:r>
            <a:r>
              <a:rPr lang="en-US" sz="2000"/>
              <a:t>.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You cannot go back to Firm # 1 once you terminate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77" name="Google Shape;477;p14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</p:txBody>
      </p:sp>
      <p:sp>
        <p:nvSpPr>
          <p:cNvPr id="478" name="Google Shape;478;p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p14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Section IX. – Agreement Provisions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Drafting Agreement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Following must be included in each agreement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Name of authorized representative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Representative responsibilities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Project location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Scope of Work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Applicable plans &amp; specifications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Authorize commencement of work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Fee &amp; basis of payments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Completion date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85" name="Google Shape;485;p15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86" name="Google Shape;486;p1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p15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Section IX. – Agreement Provisions (Cont.)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Drafting Agreement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Attachment 1 – Federal General Provisions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Must be included in all Federal Aid consultant agreements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Breach of agreement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Attachment 2 – Breach of Agreement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This </a:t>
            </a:r>
            <a:r>
              <a:rPr b="1" lang="en-US" u="sng"/>
              <a:t>should not </a:t>
            </a:r>
            <a:r>
              <a:rPr lang="en-US"/>
              <a:t>be included as part of the agreement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Discusses procedures for administering breach of agreement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Work closely with WYDOT Grant Administrator and document everything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93" name="Google Shape;493;p16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94" name="Google Shape;494;p1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16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Section X. – Execution of the Agreement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After negotiation of scope &amp; fee proposal the agreement can be finalized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 final agreement </a:t>
            </a:r>
            <a:r>
              <a:rPr b="1" lang="en-US" u="sng"/>
              <a:t>must</a:t>
            </a:r>
            <a:r>
              <a:rPr lang="en-US"/>
              <a:t> be approved by WYDOT Grant Administrator before execution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7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501" name="Google Shape;501;p17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Completion/Termination of Agreement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02" name="Google Shape;502;p1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3" name="Google Shape;503;p17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After agreement completion/termination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Retain all documents for 3 years related to: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Selection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Negotiations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Administration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Follow-up with a Performance Appraisal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Handout # 6 – Consultant Performance Review Form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8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509" name="Google Shape;509;p1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p18"/>
          <p:cNvSpPr txBox="1"/>
          <p:nvPr>
            <p:ph idx="1" type="body"/>
          </p:nvPr>
        </p:nvSpPr>
        <p:spPr>
          <a:xfrm>
            <a:off x="234950" y="1122363"/>
            <a:ext cx="8763000" cy="5311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Summary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Have an approved written Consultant Procurement Policy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Select consultant based on qualifications only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 not discuss cost during selection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Consultant cost </a:t>
            </a:r>
            <a:r>
              <a:rPr lang="en-US" u="sng"/>
              <a:t>&lt;</a:t>
            </a:r>
            <a:r>
              <a:rPr lang="en-US"/>
              <a:t> SAT:  Informal selection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Consultant cost &gt; SAT:  Formal selection with RFP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WYDOT Grant Administrator must approve selection before drafting agreement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WYDOT Grant Administrator must approve agreement before routing for signatures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"/>
          <p:cNvSpPr txBox="1"/>
          <p:nvPr>
            <p:ph idx="1" type="body"/>
          </p:nvPr>
        </p:nvSpPr>
        <p:spPr>
          <a:xfrm>
            <a:off x="548640" y="2499361"/>
            <a:ext cx="5669280" cy="8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Questions ???</a:t>
            </a:r>
            <a:endParaRPr sz="4000"/>
          </a:p>
        </p:txBody>
      </p:sp>
      <p:sp>
        <p:nvSpPr>
          <p:cNvPr id="516" name="Google Shape;516;p19"/>
          <p:cNvSpPr txBox="1"/>
          <p:nvPr/>
        </p:nvSpPr>
        <p:spPr>
          <a:xfrm>
            <a:off x="706582" y="3724103"/>
            <a:ext cx="551133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references available at: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www.dot.state.wy.us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with WYDOT</a:t>
            </a:r>
            <a:endParaRPr/>
          </a:p>
          <a:p>
            <a:pPr indent="-285750" lvl="3" marL="1657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public Agencies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378" name="Google Shape;378;p2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Handouts</a:t>
            </a:r>
            <a:endParaRPr/>
          </a:p>
        </p:txBody>
      </p:sp>
      <p:sp>
        <p:nvSpPr>
          <p:cNvPr id="379" name="Google Shape;379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2"/>
          <p:cNvSpPr txBox="1"/>
          <p:nvPr>
            <p:ph idx="2" type="body"/>
          </p:nvPr>
        </p:nvSpPr>
        <p:spPr>
          <a:xfrm>
            <a:off x="234695" y="1683609"/>
            <a:ext cx="8851115" cy="4384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Handout # 1:	Local Public Agency Guidelines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Handout # 2:	Consultant Services Policy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Handout # 3:	WYDOT Consultant Selection Procedure 			&amp; Forms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Handout # 4:	Determination of Consultant Audits for 			Local Public Agencies (LPA)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Handout # 5:	Consultant Risk Assessment – Audit Type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Handout # 6:	WYDOT Consultant Performance Review 			Form</a:t>
            </a:r>
            <a:endParaRPr sz="2800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386" name="Google Shape;386;p3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1 – Local Public Agency Guidelines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87" name="Google Shape;38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p3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Handout # 1 describes requirements for LPA’s to follow for consultant procurement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LPA’s are required to have a written policy describing procurement procedures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LPA’s have 3 options to develop their policy:</a:t>
            </a:r>
            <a:endParaRPr/>
          </a:p>
          <a:p>
            <a:pPr indent="-514350" lvl="2" marL="13144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/>
              <a:t>Use the Template Policy that WYDOT has developed (Handout # 2)</a:t>
            </a:r>
            <a:endParaRPr/>
          </a:p>
          <a:p>
            <a:pPr indent="-514350" lvl="2" marL="13144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/>
              <a:t>Modify WYDOT’s Template Policy</a:t>
            </a:r>
            <a:endParaRPr/>
          </a:p>
          <a:p>
            <a:pPr indent="-514350" lvl="2" marL="13144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/>
              <a:t>Develop your own policy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394" name="Google Shape;394;p4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1 – Local Public Agency Guidelines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95" name="Google Shape;395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6" name="Google Shape;396;p4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If LPA’s adopted WYDOT’s Policy use Handout # 2 and fill in the red italics with the LPA name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If LPA’s choose Option 2 or 3, then the LPA’s need to ensure:</a:t>
            </a:r>
            <a:endParaRPr/>
          </a:p>
          <a:p>
            <a:pPr indent="-514350" lvl="2" marL="13144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US" sz="2800"/>
              <a:t>Policy is in writing</a:t>
            </a:r>
            <a:endParaRPr/>
          </a:p>
          <a:p>
            <a:pPr indent="-514350" lvl="2" marL="13144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US" sz="2800"/>
              <a:t>Policy addresses all 18 items as described in        23 CFR 172.5(c)</a:t>
            </a:r>
            <a:endParaRPr/>
          </a:p>
          <a:p>
            <a:pPr indent="-514350" lvl="2" marL="13144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US" sz="2800"/>
              <a:t>Policy must be approved prior to procurement</a:t>
            </a:r>
            <a:endParaRPr sz="2800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02" name="Google Shape;402;p5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03" name="Google Shape;403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4" name="Google Shape;404;p5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Key items described in LPA template policy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Definition of Architectural &amp; Engineering (A&amp;E) services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Services that are A&amp;E in nature which require a license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Services that alter real property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Services that an individual in A&amp;E profession would normally perform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Federally funded A&amp;E agreements </a:t>
            </a:r>
            <a:r>
              <a:rPr lang="en-US" u="sng"/>
              <a:t>must</a:t>
            </a:r>
            <a:r>
              <a:rPr lang="en-US"/>
              <a:t> follow the Brooks Act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Brooks Act = </a:t>
            </a:r>
            <a:r>
              <a:rPr b="1" i="1" lang="en-US" u="sng"/>
              <a:t>Qualification-based</a:t>
            </a:r>
            <a:r>
              <a:rPr lang="en-US"/>
              <a:t> selection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10" name="Google Shape;410;p6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11" name="Google Shape;411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2" name="Google Shape;412;p6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Section II. Consultant Procurement – General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2 consultant selection processes</a:t>
            </a:r>
            <a:endParaRPr/>
          </a:p>
          <a:p>
            <a:pPr indent="-514350" lvl="2" marL="13144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Informal consultant selection when total agreement amount </a:t>
            </a:r>
            <a:r>
              <a:rPr lang="en-US" u="sng"/>
              <a:t>&lt;</a:t>
            </a:r>
            <a:r>
              <a:rPr lang="en-US"/>
              <a:t> Simplified Acquisition Threshold (SAT)</a:t>
            </a:r>
            <a:endParaRPr/>
          </a:p>
          <a:p>
            <a:pPr indent="-514350" lvl="2" marL="13144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Formal consultant selection when consultant services &gt; SAT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SAT is currently set at $250,000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If using County Road Fund Manual, SAT is set at $50,000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Total agreement amount </a:t>
            </a:r>
            <a:r>
              <a:rPr lang="en-US" u="sng"/>
              <a:t>includes change orders</a:t>
            </a:r>
            <a:endParaRPr/>
          </a:p>
          <a:p>
            <a:pPr indent="-33655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18" name="Google Shape;418;p7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19" name="Google Shape;419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7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Section IV. A – Small Agreement-Estimate cost </a:t>
            </a:r>
            <a:r>
              <a:rPr lang="en-US" u="sng"/>
              <a:t>&lt;</a:t>
            </a:r>
            <a:r>
              <a:rPr lang="en-US"/>
              <a:t> SAT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Informal Selection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Generate a consultant list, either from WYDOT Engineering Services or generate your own list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Consider a minimum of 3 firms from the list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Qualification based selection (no fee proposals!!!)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Review Statements of Interest of the 3 firms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Select the consultant and document the basis of selection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26" name="Google Shape;426;p8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27" name="Google Shape;427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8" name="Google Shape;428;p8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Section IV. B – Large Agreement-Estimate cost &gt; SAT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Formal Selection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LPAs </a:t>
            </a:r>
            <a:r>
              <a:rPr b="1" lang="en-US" u="sng"/>
              <a:t>may</a:t>
            </a:r>
            <a:r>
              <a:rPr lang="en-US"/>
              <a:t> solicit for Letters of Interest through a public announcement and/or a consultant registry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A minimum of 7 days for an announcement period &amp; a minimum of 5 firms should be short-listed to receive an RFP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Non-select letters should be sent to the firms who were not short-listed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LPAs </a:t>
            </a:r>
            <a:r>
              <a:rPr b="1" lang="en-US" u="sng"/>
              <a:t>may</a:t>
            </a:r>
            <a:r>
              <a:rPr lang="en-US"/>
              <a:t> go directly to the RFP process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A minimum of 14 days for an announcement period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type="title"/>
          </p:nvPr>
        </p:nvSpPr>
        <p:spPr>
          <a:xfrm>
            <a:off x="234696" y="128766"/>
            <a:ext cx="8763000" cy="71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Consultant Agreements - LPA</a:t>
            </a:r>
            <a:endParaRPr/>
          </a:p>
        </p:txBody>
      </p:sp>
      <p:sp>
        <p:nvSpPr>
          <p:cNvPr id="434" name="Google Shape;434;p9"/>
          <p:cNvSpPr txBox="1"/>
          <p:nvPr>
            <p:ph idx="1" type="body"/>
          </p:nvPr>
        </p:nvSpPr>
        <p:spPr>
          <a:xfrm>
            <a:off x="234696" y="750684"/>
            <a:ext cx="8763000" cy="45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Handout # 2 – Consultant Services Policy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35" name="Google Shape;43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p9"/>
          <p:cNvSpPr txBox="1"/>
          <p:nvPr>
            <p:ph idx="2" type="body"/>
          </p:nvPr>
        </p:nvSpPr>
        <p:spPr>
          <a:xfrm>
            <a:off x="234950" y="1381125"/>
            <a:ext cx="8763000" cy="472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Section IV. B – Large Agreement-Estimate cost &gt; SAT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Formal Selection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RFP must include specific items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Scope of Work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Technical requirements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Evaluation criteria &amp; weighting factors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Anticipated schedule for selection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CNTE or Lump Sum agreement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Whether or not interviews will be conducted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Will consultants be able to submit questions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/>
              <a:t>Answers need to be provided to all consultants</a:t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Yellow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2019-04-09T21:33:32Z</dcterms:created>
  <dc:creator>Public Affairs</dc:creator>
</cp:coreProperties>
</file>