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318" r:id="rId2"/>
    <p:sldId id="345" r:id="rId3"/>
    <p:sldId id="346" r:id="rId4"/>
    <p:sldId id="347" r:id="rId5"/>
    <p:sldId id="351" r:id="rId6"/>
    <p:sldId id="352" r:id="rId7"/>
    <p:sldId id="353" r:id="rId8"/>
    <p:sldId id="354" r:id="rId9"/>
    <p:sldId id="365" r:id="rId10"/>
    <p:sldId id="357" r:id="rId11"/>
    <p:sldId id="358" r:id="rId12"/>
    <p:sldId id="361" r:id="rId13"/>
    <p:sldId id="362" r:id="rId14"/>
    <p:sldId id="363" r:id="rId15"/>
    <p:sldId id="364" r:id="rId16"/>
    <p:sldId id="321" r:id="rId17"/>
    <p:sldId id="322" r:id="rId18"/>
    <p:sldId id="323" r:id="rId19"/>
    <p:sldId id="324" r:id="rId20"/>
    <p:sldId id="326" r:id="rId21"/>
    <p:sldId id="327" r:id="rId22"/>
    <p:sldId id="328" r:id="rId23"/>
    <p:sldId id="329" r:id="rId24"/>
    <p:sldId id="330" r:id="rId25"/>
    <p:sldId id="331" r:id="rId26"/>
    <p:sldId id="325" r:id="rId27"/>
    <p:sldId id="332" r:id="rId28"/>
    <p:sldId id="341" r:id="rId29"/>
    <p:sldId id="338" r:id="rId30"/>
    <p:sldId id="337" r:id="rId31"/>
    <p:sldId id="343" r:id="rId32"/>
    <p:sldId id="336" r:id="rId33"/>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14" autoAdjust="0"/>
    <p:restoredTop sz="94660"/>
  </p:normalViewPr>
  <p:slideViewPr>
    <p:cSldViewPr snapToObjects="1" showGuides="1">
      <p:cViewPr varScale="1">
        <p:scale>
          <a:sx n="108" d="100"/>
          <a:sy n="108" d="100"/>
        </p:scale>
        <p:origin x="-984" y="-156"/>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georgeh\Documents\County%20Paved%20Roads\Background_Tabl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warehouse\cae_t2\students\apearce1\PCI%20-%20Pathway\PSR%20-%20DATA%20SHEET%20-%20Segmented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warehouse\cae_t2\students\apearce1\PCI%20-%20Pathway\PSR%20-%20DATA%20SHEET%20-%20Segmented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warehouse\cae_t2\students\apearce1\PCI%20-%20Pathway\PSR%20-%20DATA%20SHEET%20-%20Segmented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warehouse\cae_t2\students\apearce1\PCI%20-%20Pathway\PSR%20-%20DATA%20SHEET%20-%20Segmented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144792229061092"/>
          <c:y val="0.34765956864366615"/>
          <c:w val="0.66927738888990862"/>
          <c:h val="0.52915381087026614"/>
        </c:manualLayout>
      </c:layout>
      <c:barChart>
        <c:barDir val="bar"/>
        <c:grouping val="clustered"/>
        <c:varyColors val="0"/>
        <c:ser>
          <c:idx val="0"/>
          <c:order val="0"/>
          <c:tx>
            <c:strRef>
              <c:f>'Summary Graph Data'!$A$3</c:f>
              <c:strCache>
                <c:ptCount val="1"/>
                <c:pt idx="0">
                  <c:v>Unpaved County Roads Recommended Treatment Costs</c:v>
                </c:pt>
              </c:strCache>
            </c:strRef>
          </c:tx>
          <c:spPr>
            <a:solidFill>
              <a:schemeClr val="bg1">
                <a:lumMod val="85000"/>
              </a:schemeClr>
            </a:solidFill>
            <a:ln w="3175">
              <a:solidFill>
                <a:schemeClr val="tx1"/>
              </a:solidFill>
            </a:ln>
          </c:spPr>
          <c:invertIfNegative val="0"/>
          <c:cat>
            <c:strRef>
              <c:f>'Summary Graph Data'!$B$2:$E$2</c:f>
              <c:strCache>
                <c:ptCount val="4"/>
                <c:pt idx="0">
                  <c:v>Converse</c:v>
                </c:pt>
                <c:pt idx="1">
                  <c:v>Goshen</c:v>
                </c:pt>
                <c:pt idx="2">
                  <c:v>Laramie</c:v>
                </c:pt>
                <c:pt idx="3">
                  <c:v>Platte</c:v>
                </c:pt>
              </c:strCache>
            </c:strRef>
          </c:cat>
          <c:val>
            <c:numRef>
              <c:f>'Summary Graph Data'!$B$3:$E$3</c:f>
              <c:numCache>
                <c:formatCode>"$"#,##0</c:formatCode>
                <c:ptCount val="4"/>
                <c:pt idx="0">
                  <c:v>428498</c:v>
                </c:pt>
                <c:pt idx="1">
                  <c:v>1282792</c:v>
                </c:pt>
                <c:pt idx="2">
                  <c:v>957671</c:v>
                </c:pt>
                <c:pt idx="3">
                  <c:v>25559</c:v>
                </c:pt>
              </c:numCache>
            </c:numRef>
          </c:val>
        </c:ser>
        <c:ser>
          <c:idx val="1"/>
          <c:order val="1"/>
          <c:tx>
            <c:strRef>
              <c:f>'Summary Graph Data'!$A$4</c:f>
              <c:strCache>
                <c:ptCount val="1"/>
                <c:pt idx="0">
                  <c:v>Total Cattle Guard Replacement Costs</c:v>
                </c:pt>
              </c:strCache>
            </c:strRef>
          </c:tx>
          <c:spPr>
            <a:pattFill prst="wdUpDiag">
              <a:fgClr>
                <a:schemeClr val="tx1"/>
              </a:fgClr>
              <a:bgClr>
                <a:schemeClr val="bg1"/>
              </a:bgClr>
            </a:pattFill>
            <a:ln w="3175">
              <a:solidFill>
                <a:schemeClr val="tx1"/>
              </a:solidFill>
            </a:ln>
          </c:spPr>
          <c:invertIfNegative val="0"/>
          <c:cat>
            <c:strRef>
              <c:f>'Summary Graph Data'!$B$2:$E$2</c:f>
              <c:strCache>
                <c:ptCount val="4"/>
                <c:pt idx="0">
                  <c:v>Converse</c:v>
                </c:pt>
                <c:pt idx="1">
                  <c:v>Goshen</c:v>
                </c:pt>
                <c:pt idx="2">
                  <c:v>Laramie</c:v>
                </c:pt>
                <c:pt idx="3">
                  <c:v>Platte</c:v>
                </c:pt>
              </c:strCache>
            </c:strRef>
          </c:cat>
          <c:val>
            <c:numRef>
              <c:f>'Summary Graph Data'!$B$4:$E$4</c:f>
              <c:numCache>
                <c:formatCode>"$"#,##0</c:formatCode>
                <c:ptCount val="4"/>
                <c:pt idx="0">
                  <c:v>3229550</c:v>
                </c:pt>
                <c:pt idx="1">
                  <c:v>2015200</c:v>
                </c:pt>
                <c:pt idx="2">
                  <c:v>1698333</c:v>
                </c:pt>
                <c:pt idx="3">
                  <c:v>1813017</c:v>
                </c:pt>
              </c:numCache>
            </c:numRef>
          </c:val>
        </c:ser>
        <c:ser>
          <c:idx val="2"/>
          <c:order val="2"/>
          <c:tx>
            <c:strRef>
              <c:f>'Summary Graph Data'!$A$5</c:f>
              <c:strCache>
                <c:ptCount val="1"/>
                <c:pt idx="0">
                  <c:v>Paved County Roads Recommended Improvement Costs</c:v>
                </c:pt>
              </c:strCache>
            </c:strRef>
          </c:tx>
          <c:spPr>
            <a:solidFill>
              <a:schemeClr val="tx1"/>
            </a:solidFill>
            <a:ln w="3175">
              <a:solidFill>
                <a:schemeClr val="tx1"/>
              </a:solidFill>
            </a:ln>
          </c:spPr>
          <c:invertIfNegative val="0"/>
          <c:cat>
            <c:strRef>
              <c:f>'Summary Graph Data'!$B$2:$E$2</c:f>
              <c:strCache>
                <c:ptCount val="4"/>
                <c:pt idx="0">
                  <c:v>Converse</c:v>
                </c:pt>
                <c:pt idx="1">
                  <c:v>Goshen</c:v>
                </c:pt>
                <c:pt idx="2">
                  <c:v>Laramie</c:v>
                </c:pt>
                <c:pt idx="3">
                  <c:v>Platte</c:v>
                </c:pt>
              </c:strCache>
            </c:strRef>
          </c:cat>
          <c:val>
            <c:numRef>
              <c:f>'Summary Graph Data'!$B$5:$E$5</c:f>
              <c:numCache>
                <c:formatCode>"$"#,##0</c:formatCode>
                <c:ptCount val="4"/>
                <c:pt idx="0">
                  <c:v>66289700</c:v>
                </c:pt>
                <c:pt idx="1">
                  <c:v>78669500</c:v>
                </c:pt>
                <c:pt idx="2">
                  <c:v>99594100</c:v>
                </c:pt>
                <c:pt idx="3">
                  <c:v>94936000</c:v>
                </c:pt>
              </c:numCache>
            </c:numRef>
          </c:val>
        </c:ser>
        <c:dLbls>
          <c:showLegendKey val="0"/>
          <c:showVal val="0"/>
          <c:showCatName val="0"/>
          <c:showSerName val="0"/>
          <c:showPercent val="0"/>
          <c:showBubbleSize val="0"/>
        </c:dLbls>
        <c:gapWidth val="150"/>
        <c:axId val="122068992"/>
        <c:axId val="122070528"/>
      </c:barChart>
      <c:catAx>
        <c:axId val="122068992"/>
        <c:scaling>
          <c:orientation val="minMax"/>
        </c:scaling>
        <c:delete val="0"/>
        <c:axPos val="l"/>
        <c:majorTickMark val="out"/>
        <c:minorTickMark val="none"/>
        <c:tickLblPos val="nextTo"/>
        <c:crossAx val="122070528"/>
        <c:crosses val="autoZero"/>
        <c:auto val="1"/>
        <c:lblAlgn val="ctr"/>
        <c:lblOffset val="100"/>
        <c:noMultiLvlLbl val="0"/>
      </c:catAx>
      <c:valAx>
        <c:axId val="122070528"/>
        <c:scaling>
          <c:orientation val="minMax"/>
          <c:max val="100000000"/>
          <c:min val="0"/>
        </c:scaling>
        <c:delete val="0"/>
        <c:axPos val="b"/>
        <c:majorGridlines/>
        <c:numFmt formatCode="&quot;$&quot;#,##0" sourceLinked="1"/>
        <c:majorTickMark val="out"/>
        <c:minorTickMark val="none"/>
        <c:tickLblPos val="nextTo"/>
        <c:crossAx val="122068992"/>
        <c:crosses val="autoZero"/>
        <c:crossBetween val="between"/>
        <c:majorUnit val="50000000"/>
        <c:minorUnit val="10000000"/>
      </c:valAx>
    </c:plotArea>
    <c:legend>
      <c:legendPos val="r"/>
      <c:layout>
        <c:manualLayout>
          <c:xMode val="edge"/>
          <c:yMode val="edge"/>
          <c:x val="3.8511038716747353E-2"/>
          <c:y val="3.8334067040809744E-2"/>
          <c:w val="0.95269266514728546"/>
          <c:h val="0.26035315362115674"/>
        </c:manualLayout>
      </c:layout>
      <c:overlay val="0"/>
    </c:legend>
    <c:plotVisOnly val="1"/>
    <c:dispBlanksAs val="gap"/>
    <c:showDLblsOverMax val="0"/>
  </c:chart>
  <c:txPr>
    <a:bodyPr/>
    <a:lstStyle/>
    <a:p>
      <a:pPr>
        <a:defRPr sz="2400">
          <a:latin typeface="Times New Roman" pitchFamily="18" charset="0"/>
          <a:cs typeface="Times New Roman"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latin typeface="Times New Roman" pitchFamily="18" charset="0"/>
                <a:cs typeface="Times New Roman" pitchFamily="18" charset="0"/>
              </a:rPr>
              <a:t>County</a:t>
            </a:r>
          </a:p>
        </c:rich>
      </c:tx>
      <c:layout/>
      <c:overlay val="0"/>
    </c:title>
    <c:autoTitleDeleted val="0"/>
    <c:plotArea>
      <c:layout/>
      <c:pieChart>
        <c:varyColors val="1"/>
        <c:ser>
          <c:idx val="0"/>
          <c:order val="0"/>
          <c:tx>
            <c:v>County</c:v>
          </c:tx>
          <c:spPr>
            <a:effectLst/>
            <a:scene3d>
              <a:camera prst="orthographicFront"/>
              <a:lightRig rig="threePt" dir="t"/>
            </a:scene3d>
            <a:sp3d>
              <a:bevelT w="139700" h="139700"/>
            </a:sp3d>
          </c:spPr>
          <c:dPt>
            <c:idx val="0"/>
            <c:bubble3D val="0"/>
            <c:spPr>
              <a:solidFill>
                <a:srgbClr val="C35855"/>
              </a:solidFill>
              <a:effectLst/>
              <a:scene3d>
                <a:camera prst="orthographicFront"/>
                <a:lightRig rig="threePt" dir="t"/>
              </a:scene3d>
              <a:sp3d>
                <a:bevelT w="139700" h="139700"/>
              </a:sp3d>
            </c:spPr>
          </c:dPt>
          <c:dPt>
            <c:idx val="1"/>
            <c:bubble3D val="0"/>
            <c:spPr>
              <a:solidFill>
                <a:srgbClr val="F8A45E"/>
              </a:solidFill>
              <a:effectLst/>
              <a:scene3d>
                <a:camera prst="orthographicFront"/>
                <a:lightRig rig="threePt" dir="t"/>
              </a:scene3d>
              <a:sp3d>
                <a:bevelT w="139700" h="139700"/>
              </a:sp3d>
            </c:spPr>
          </c:dPt>
          <c:dPt>
            <c:idx val="2"/>
            <c:bubble3D val="0"/>
            <c:spPr>
              <a:solidFill>
                <a:srgbClr val="AEC87A"/>
              </a:solidFill>
              <a:effectLst/>
              <a:scene3d>
                <a:camera prst="orthographicFront"/>
                <a:lightRig rig="threePt" dir="t"/>
              </a:scene3d>
              <a:sp3d>
                <a:bevelT w="139700" h="139700"/>
              </a:sp3d>
            </c:spPr>
          </c:dPt>
          <c:dPt>
            <c:idx val="3"/>
            <c:bubble3D val="0"/>
            <c:spPr>
              <a:solidFill>
                <a:schemeClr val="tx2">
                  <a:lumMod val="60000"/>
                  <a:lumOff val="40000"/>
                </a:schemeClr>
              </a:solidFill>
              <a:effectLst/>
              <a:scene3d>
                <a:camera prst="orthographicFront"/>
                <a:lightRig rig="threePt" dir="t"/>
              </a:scene3d>
              <a:sp3d>
                <a:bevelT w="139700" h="139700"/>
              </a:sp3d>
            </c:spPr>
          </c:dPt>
          <c:dPt>
            <c:idx val="4"/>
            <c:bubble3D val="0"/>
            <c:spPr>
              <a:solidFill>
                <a:schemeClr val="bg1">
                  <a:lumMod val="75000"/>
                </a:schemeClr>
              </a:solidFill>
              <a:effectLst/>
              <a:scene3d>
                <a:camera prst="orthographicFront"/>
                <a:lightRig rig="threePt" dir="t"/>
              </a:scene3d>
              <a:sp3d>
                <a:bevelT w="139700" h="139700"/>
              </a:sp3d>
            </c:spPr>
          </c:dPt>
          <c:dLbls>
            <c:dLbl>
              <c:idx val="1"/>
              <c:layout>
                <c:manualLayout>
                  <c:x val="-2.747246800335525E-2"/>
                  <c:y val="8.8996011975513156E-2"/>
                </c:manualLayout>
              </c:layout>
              <c:dLblPos val="bestFit"/>
              <c:showLegendKey val="0"/>
              <c:showVal val="1"/>
              <c:showCatName val="0"/>
              <c:showSerName val="0"/>
              <c:showPercent val="1"/>
              <c:showBubbleSize val="0"/>
              <c:separator>
</c:separator>
            </c:dLbl>
            <c:dLbl>
              <c:idx val="2"/>
              <c:layout>
                <c:manualLayout>
                  <c:x val="-4.2574884325026381E-2"/>
                  <c:y val="8.1288242246932776E-3"/>
                </c:manualLayout>
              </c:layout>
              <c:dLblPos val="bestFit"/>
              <c:showLegendKey val="0"/>
              <c:showVal val="1"/>
              <c:showCatName val="0"/>
              <c:showSerName val="0"/>
              <c:showPercent val="1"/>
              <c:showBubbleSize val="0"/>
              <c:separator>
</c:separator>
            </c:dLbl>
            <c:dLbl>
              <c:idx val="3"/>
              <c:layout>
                <c:manualLayout>
                  <c:x val="-2.6294702852865042E-2"/>
                  <c:y val="3.2783945166231653E-3"/>
                </c:manualLayout>
              </c:layout>
              <c:dLblPos val="bestFit"/>
              <c:showLegendKey val="0"/>
              <c:showVal val="1"/>
              <c:showCatName val="0"/>
              <c:showSerName val="0"/>
              <c:showPercent val="1"/>
              <c:showBubbleSize val="0"/>
              <c:separator>
</c:separator>
            </c:dLbl>
            <c:dLbl>
              <c:idx val="4"/>
              <c:layout>
                <c:manualLayout>
                  <c:x val="8.1107954289218964E-2"/>
                  <c:y val="0.16306839128029715"/>
                </c:manualLayout>
              </c:layout>
              <c:dLblPos val="bestFit"/>
              <c:showLegendKey val="0"/>
              <c:showVal val="1"/>
              <c:showCatName val="0"/>
              <c:showSerName val="0"/>
              <c:showPercent val="1"/>
              <c:showBubbleSize val="0"/>
              <c:separator>
</c:separator>
            </c:dLbl>
            <c:txPr>
              <a:bodyPr/>
              <a:lstStyle/>
              <a:p>
                <a:pPr>
                  <a:defRPr sz="1050"/>
                </a:pPr>
                <a:endParaRPr lang="en-US"/>
              </a:p>
            </c:txPr>
            <c:dLblPos val="bestFit"/>
            <c:showLegendKey val="0"/>
            <c:showVal val="1"/>
            <c:showCatName val="0"/>
            <c:showSerName val="0"/>
            <c:showPercent val="1"/>
            <c:showBubbleSize val="0"/>
            <c:separator>
</c:separator>
            <c:showLeaderLines val="1"/>
          </c:dLbls>
          <c:cat>
            <c:strRef>
              <c:f>'Summary Tables'!$A$29:$A$33</c:f>
              <c:strCache>
                <c:ptCount val="5"/>
                <c:pt idx="0">
                  <c:v>POOR</c:v>
                </c:pt>
                <c:pt idx="1">
                  <c:v>FAIR</c:v>
                </c:pt>
                <c:pt idx="2">
                  <c:v>GOOD</c:v>
                </c:pt>
                <c:pt idx="3">
                  <c:v>EXCELLENT</c:v>
                </c:pt>
                <c:pt idx="4">
                  <c:v>NA</c:v>
                </c:pt>
              </c:strCache>
            </c:strRef>
          </c:cat>
          <c:val>
            <c:numRef>
              <c:f>'Summary Tables'!$J$12:$J$16</c:f>
              <c:numCache>
                <c:formatCode>0.00</c:formatCode>
                <c:ptCount val="5"/>
                <c:pt idx="0">
                  <c:v>412.02000000000004</c:v>
                </c:pt>
                <c:pt idx="1">
                  <c:v>47.33</c:v>
                </c:pt>
                <c:pt idx="2">
                  <c:v>65.799999999999983</c:v>
                </c:pt>
                <c:pt idx="3">
                  <c:v>14.139999999999999</c:v>
                </c:pt>
                <c:pt idx="4">
                  <c:v>55.5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latin typeface="Times New Roman" pitchFamily="18" charset="0"/>
                <a:cs typeface="Times New Roman" pitchFamily="18" charset="0"/>
              </a:rPr>
              <a:t>State Secondary</a:t>
            </a:r>
          </a:p>
        </c:rich>
      </c:tx>
      <c:layout/>
      <c:overlay val="0"/>
    </c:title>
    <c:autoTitleDeleted val="0"/>
    <c:plotArea>
      <c:layout/>
      <c:pieChart>
        <c:varyColors val="1"/>
        <c:ser>
          <c:idx val="0"/>
          <c:order val="0"/>
          <c:tx>
            <c:v>State Secondary</c:v>
          </c:tx>
          <c:spPr>
            <a:effectLst/>
            <a:scene3d>
              <a:camera prst="orthographicFront"/>
              <a:lightRig rig="threePt" dir="t"/>
            </a:scene3d>
            <a:sp3d>
              <a:bevelT w="139700" h="139700"/>
            </a:sp3d>
          </c:spPr>
          <c:dPt>
            <c:idx val="0"/>
            <c:bubble3D val="0"/>
            <c:spPr>
              <a:solidFill>
                <a:srgbClr val="C35855"/>
              </a:solidFill>
              <a:effectLst/>
              <a:scene3d>
                <a:camera prst="orthographicFront"/>
                <a:lightRig rig="threePt" dir="t"/>
              </a:scene3d>
              <a:sp3d>
                <a:bevelT w="139700" h="139700"/>
              </a:sp3d>
            </c:spPr>
          </c:dPt>
          <c:dPt>
            <c:idx val="1"/>
            <c:bubble3D val="0"/>
            <c:spPr>
              <a:solidFill>
                <a:srgbClr val="F8A45E"/>
              </a:solidFill>
              <a:effectLst/>
              <a:scene3d>
                <a:camera prst="orthographicFront"/>
                <a:lightRig rig="threePt" dir="t"/>
              </a:scene3d>
              <a:sp3d>
                <a:bevelT w="139700" h="139700"/>
              </a:sp3d>
            </c:spPr>
          </c:dPt>
          <c:dPt>
            <c:idx val="2"/>
            <c:bubble3D val="0"/>
            <c:spPr>
              <a:solidFill>
                <a:srgbClr val="AEC87A"/>
              </a:solidFill>
              <a:effectLst/>
              <a:scene3d>
                <a:camera prst="orthographicFront"/>
                <a:lightRig rig="threePt" dir="t"/>
              </a:scene3d>
              <a:sp3d>
                <a:bevelT w="139700" h="139700"/>
              </a:sp3d>
            </c:spPr>
          </c:dPt>
          <c:dPt>
            <c:idx val="3"/>
            <c:bubble3D val="0"/>
            <c:spPr>
              <a:solidFill>
                <a:schemeClr val="tx2">
                  <a:lumMod val="60000"/>
                  <a:lumOff val="40000"/>
                </a:schemeClr>
              </a:solidFill>
              <a:effectLst/>
              <a:scene3d>
                <a:camera prst="orthographicFront"/>
                <a:lightRig rig="threePt" dir="t"/>
              </a:scene3d>
              <a:sp3d>
                <a:bevelT w="139700" h="139700"/>
              </a:sp3d>
            </c:spPr>
          </c:dPt>
          <c:dPt>
            <c:idx val="4"/>
            <c:bubble3D val="0"/>
            <c:spPr>
              <a:solidFill>
                <a:schemeClr val="bg1">
                  <a:lumMod val="75000"/>
                </a:schemeClr>
              </a:solidFill>
              <a:effectLst/>
              <a:scene3d>
                <a:camera prst="orthographicFront"/>
                <a:lightRig rig="threePt" dir="t"/>
              </a:scene3d>
              <a:sp3d>
                <a:bevelT w="139700" h="139700"/>
              </a:sp3d>
            </c:spPr>
          </c:dPt>
          <c:dLbls>
            <c:dLbl>
              <c:idx val="1"/>
              <c:layout>
                <c:manualLayout>
                  <c:x val="-0.16492933228707227"/>
                  <c:y val="-0.19219938424931446"/>
                </c:manualLayout>
              </c:layout>
              <c:dLblPos val="bestFit"/>
              <c:showLegendKey val="0"/>
              <c:showVal val="1"/>
              <c:showCatName val="0"/>
              <c:showSerName val="0"/>
              <c:showPercent val="1"/>
              <c:showBubbleSize val="0"/>
              <c:separator>
</c:separator>
            </c:dLbl>
            <c:dLbl>
              <c:idx val="2"/>
              <c:layout>
                <c:manualLayout>
                  <c:x val="0.16819258417440089"/>
                  <c:y val="-0.17464794345692022"/>
                </c:manualLayout>
              </c:layout>
              <c:dLblPos val="bestFit"/>
              <c:showLegendKey val="0"/>
              <c:showVal val="1"/>
              <c:showCatName val="0"/>
              <c:showSerName val="0"/>
              <c:showPercent val="1"/>
              <c:showBubbleSize val="0"/>
              <c:separator>
</c:separator>
            </c:dLbl>
            <c:dLbl>
              <c:idx val="3"/>
              <c:layout>
                <c:manualLayout>
                  <c:x val="0.20738227309215215"/>
                  <c:y val="0.16730882705140446"/>
                </c:manualLayout>
              </c:layout>
              <c:dLblPos val="bestFit"/>
              <c:showLegendKey val="0"/>
              <c:showVal val="1"/>
              <c:showCatName val="0"/>
              <c:showSerName val="0"/>
              <c:showPercent val="1"/>
              <c:showBubbleSize val="0"/>
              <c:separator>
</c:separator>
            </c:dLbl>
            <c:dLbl>
              <c:idx val="4"/>
              <c:layout>
                <c:manualLayout>
                  <c:x val="8.1107954289218964E-2"/>
                  <c:y val="0.16306839128029715"/>
                </c:manualLayout>
              </c:layout>
              <c:dLblPos val="bestFit"/>
              <c:showLegendKey val="0"/>
              <c:showVal val="1"/>
              <c:showCatName val="0"/>
              <c:showSerName val="0"/>
              <c:showPercent val="1"/>
              <c:showBubbleSize val="0"/>
              <c:separator>
</c:separator>
            </c:dLbl>
            <c:txPr>
              <a:bodyPr/>
              <a:lstStyle/>
              <a:p>
                <a:pPr>
                  <a:defRPr sz="1050"/>
                </a:pPr>
                <a:endParaRPr lang="en-US"/>
              </a:p>
            </c:txPr>
            <c:dLblPos val="bestFit"/>
            <c:showLegendKey val="0"/>
            <c:showVal val="1"/>
            <c:showCatName val="0"/>
            <c:showSerName val="0"/>
            <c:showPercent val="1"/>
            <c:showBubbleSize val="0"/>
            <c:separator>
</c:separator>
            <c:showLeaderLines val="1"/>
          </c:dLbls>
          <c:cat>
            <c:strRef>
              <c:f>'Summary Tables'!$A$29:$A$33</c:f>
              <c:strCache>
                <c:ptCount val="5"/>
                <c:pt idx="0">
                  <c:v>POOR</c:v>
                </c:pt>
                <c:pt idx="1">
                  <c:v>FAIR</c:v>
                </c:pt>
                <c:pt idx="2">
                  <c:v>GOOD</c:v>
                </c:pt>
                <c:pt idx="3">
                  <c:v>EXCELLENT</c:v>
                </c:pt>
                <c:pt idx="4">
                  <c:v>NA</c:v>
                </c:pt>
              </c:strCache>
            </c:strRef>
          </c:cat>
          <c:val>
            <c:numRef>
              <c:f>'Summary Tables'!$C$70:$C$73</c:f>
              <c:numCache>
                <c:formatCode>0.00</c:formatCode>
                <c:ptCount val="4"/>
                <c:pt idx="0">
                  <c:v>667.1429999999998</c:v>
                </c:pt>
                <c:pt idx="1">
                  <c:v>515.779</c:v>
                </c:pt>
                <c:pt idx="2">
                  <c:v>545.05699999999968</c:v>
                </c:pt>
                <c:pt idx="3">
                  <c:v>670.78799999999978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latin typeface="Times New Roman" pitchFamily="18" charset="0"/>
                <a:cs typeface="Times New Roman" pitchFamily="18" charset="0"/>
              </a:rPr>
              <a:t>State Primary</a:t>
            </a:r>
          </a:p>
        </c:rich>
      </c:tx>
      <c:layout/>
      <c:overlay val="0"/>
    </c:title>
    <c:autoTitleDeleted val="0"/>
    <c:plotArea>
      <c:layout/>
      <c:pieChart>
        <c:varyColors val="1"/>
        <c:ser>
          <c:idx val="0"/>
          <c:order val="0"/>
          <c:tx>
            <c:v>State Primary</c:v>
          </c:tx>
          <c:spPr>
            <a:effectLst/>
            <a:scene3d>
              <a:camera prst="orthographicFront"/>
              <a:lightRig rig="threePt" dir="t"/>
            </a:scene3d>
            <a:sp3d>
              <a:bevelT w="139700" h="139700"/>
            </a:sp3d>
          </c:spPr>
          <c:dPt>
            <c:idx val="0"/>
            <c:bubble3D val="0"/>
            <c:spPr>
              <a:solidFill>
                <a:srgbClr val="C35855"/>
              </a:solidFill>
              <a:effectLst/>
              <a:scene3d>
                <a:camera prst="orthographicFront"/>
                <a:lightRig rig="threePt" dir="t"/>
              </a:scene3d>
              <a:sp3d>
                <a:bevelT w="139700" h="139700"/>
              </a:sp3d>
            </c:spPr>
          </c:dPt>
          <c:dPt>
            <c:idx val="1"/>
            <c:bubble3D val="0"/>
            <c:spPr>
              <a:solidFill>
                <a:srgbClr val="F8A45E"/>
              </a:solidFill>
              <a:effectLst/>
              <a:scene3d>
                <a:camera prst="orthographicFront"/>
                <a:lightRig rig="threePt" dir="t"/>
              </a:scene3d>
              <a:sp3d>
                <a:bevelT w="139700" h="139700"/>
              </a:sp3d>
            </c:spPr>
          </c:dPt>
          <c:dPt>
            <c:idx val="2"/>
            <c:bubble3D val="0"/>
            <c:spPr>
              <a:solidFill>
                <a:srgbClr val="AEC87A"/>
              </a:solidFill>
              <a:effectLst/>
              <a:scene3d>
                <a:camera prst="orthographicFront"/>
                <a:lightRig rig="threePt" dir="t"/>
              </a:scene3d>
              <a:sp3d>
                <a:bevelT w="139700" h="139700"/>
              </a:sp3d>
            </c:spPr>
          </c:dPt>
          <c:dPt>
            <c:idx val="3"/>
            <c:bubble3D val="0"/>
            <c:spPr>
              <a:solidFill>
                <a:schemeClr val="tx2">
                  <a:lumMod val="60000"/>
                  <a:lumOff val="40000"/>
                </a:schemeClr>
              </a:solidFill>
              <a:effectLst/>
              <a:scene3d>
                <a:camera prst="orthographicFront"/>
                <a:lightRig rig="threePt" dir="t"/>
              </a:scene3d>
              <a:sp3d>
                <a:bevelT w="139700" h="139700"/>
              </a:sp3d>
            </c:spPr>
          </c:dPt>
          <c:dPt>
            <c:idx val="4"/>
            <c:bubble3D val="0"/>
            <c:spPr>
              <a:solidFill>
                <a:schemeClr val="bg1">
                  <a:lumMod val="75000"/>
                </a:schemeClr>
              </a:solidFill>
              <a:effectLst/>
              <a:scene3d>
                <a:camera prst="orthographicFront"/>
                <a:lightRig rig="threePt" dir="t"/>
              </a:scene3d>
              <a:sp3d>
                <a:bevelT w="139700" h="139700"/>
              </a:sp3d>
            </c:spPr>
          </c:dPt>
          <c:dLbls>
            <c:dLbl>
              <c:idx val="1"/>
              <c:layout>
                <c:manualLayout>
                  <c:x val="-0.21074834717825219"/>
                  <c:y val="-4.691491783901991E-2"/>
                </c:manualLayout>
              </c:layout>
              <c:dLblPos val="bestFit"/>
              <c:showLegendKey val="0"/>
              <c:showVal val="1"/>
              <c:showCatName val="0"/>
              <c:showSerName val="0"/>
              <c:showPercent val="1"/>
              <c:showBubbleSize val="0"/>
              <c:separator>
</c:separator>
            </c:dLbl>
            <c:dLbl>
              <c:idx val="2"/>
              <c:layout>
                <c:manualLayout>
                  <c:x val="9.0300258859395147E-2"/>
                  <c:y val="-0.1687170163214893"/>
                </c:manualLayout>
              </c:layout>
              <c:dLblPos val="bestFit"/>
              <c:showLegendKey val="0"/>
              <c:showVal val="1"/>
              <c:showCatName val="0"/>
              <c:showSerName val="0"/>
              <c:showPercent val="1"/>
              <c:showBubbleSize val="0"/>
              <c:separator>
</c:separator>
            </c:dLbl>
            <c:dLbl>
              <c:idx val="3"/>
              <c:layout>
                <c:manualLayout>
                  <c:x val="0.21654607607038812"/>
                  <c:y val="0.13450274054444819"/>
                </c:manualLayout>
              </c:layout>
              <c:dLblPos val="bestFit"/>
              <c:showLegendKey val="0"/>
              <c:showVal val="1"/>
              <c:showCatName val="0"/>
              <c:showSerName val="0"/>
              <c:showPercent val="1"/>
              <c:showBubbleSize val="0"/>
              <c:separator>
</c:separator>
            </c:dLbl>
            <c:dLbl>
              <c:idx val="4"/>
              <c:layout>
                <c:manualLayout>
                  <c:x val="8.1107954289218964E-2"/>
                  <c:y val="0.16306839128029715"/>
                </c:manualLayout>
              </c:layout>
              <c:dLblPos val="bestFit"/>
              <c:showLegendKey val="0"/>
              <c:showVal val="1"/>
              <c:showCatName val="0"/>
              <c:showSerName val="0"/>
              <c:showPercent val="1"/>
              <c:showBubbleSize val="0"/>
              <c:separator>
</c:separator>
            </c:dLbl>
            <c:txPr>
              <a:bodyPr/>
              <a:lstStyle/>
              <a:p>
                <a:pPr>
                  <a:defRPr sz="1050"/>
                </a:pPr>
                <a:endParaRPr lang="en-US"/>
              </a:p>
            </c:txPr>
            <c:dLblPos val="bestFit"/>
            <c:showLegendKey val="0"/>
            <c:showVal val="1"/>
            <c:showCatName val="0"/>
            <c:showSerName val="0"/>
            <c:showPercent val="1"/>
            <c:showBubbleSize val="0"/>
            <c:separator>
</c:separator>
            <c:showLeaderLines val="1"/>
          </c:dLbls>
          <c:cat>
            <c:strRef>
              <c:f>'Summary Tables'!$A$29:$A$33</c:f>
              <c:strCache>
                <c:ptCount val="5"/>
                <c:pt idx="0">
                  <c:v>POOR</c:v>
                </c:pt>
                <c:pt idx="1">
                  <c:v>FAIR</c:v>
                </c:pt>
                <c:pt idx="2">
                  <c:v>GOOD</c:v>
                </c:pt>
                <c:pt idx="3">
                  <c:v>EXCELLENT</c:v>
                </c:pt>
                <c:pt idx="4">
                  <c:v>NA</c:v>
                </c:pt>
              </c:strCache>
            </c:strRef>
          </c:cat>
          <c:val>
            <c:numRef>
              <c:f>'Summary Tables'!$C$78:$C$81</c:f>
              <c:numCache>
                <c:formatCode>0.0</c:formatCode>
                <c:ptCount val="4"/>
                <c:pt idx="0">
                  <c:v>465.19599999999997</c:v>
                </c:pt>
                <c:pt idx="1">
                  <c:v>821.03100000000018</c:v>
                </c:pt>
                <c:pt idx="2">
                  <c:v>829.61499999999955</c:v>
                </c:pt>
                <c:pt idx="3">
                  <c:v>1047.8730000000005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latin typeface="Times New Roman" pitchFamily="18" charset="0"/>
                <a:cs typeface="Times New Roman" pitchFamily="18" charset="0"/>
              </a:rPr>
              <a:t>Interstate</a:t>
            </a:r>
          </a:p>
        </c:rich>
      </c:tx>
      <c:layout/>
      <c:overlay val="0"/>
    </c:title>
    <c:autoTitleDeleted val="0"/>
    <c:plotArea>
      <c:layout/>
      <c:pieChart>
        <c:varyColors val="1"/>
        <c:ser>
          <c:idx val="0"/>
          <c:order val="0"/>
          <c:tx>
            <c:v>Interstate</c:v>
          </c:tx>
          <c:spPr>
            <a:effectLst/>
            <a:scene3d>
              <a:camera prst="orthographicFront"/>
              <a:lightRig rig="threePt" dir="t"/>
            </a:scene3d>
            <a:sp3d>
              <a:bevelT w="139700" h="139700"/>
            </a:sp3d>
          </c:spPr>
          <c:dPt>
            <c:idx val="0"/>
            <c:bubble3D val="0"/>
            <c:spPr>
              <a:solidFill>
                <a:srgbClr val="C35855"/>
              </a:solidFill>
              <a:effectLst/>
              <a:scene3d>
                <a:camera prst="orthographicFront"/>
                <a:lightRig rig="threePt" dir="t"/>
              </a:scene3d>
              <a:sp3d>
                <a:bevelT w="139700" h="139700"/>
              </a:sp3d>
            </c:spPr>
          </c:dPt>
          <c:dPt>
            <c:idx val="1"/>
            <c:bubble3D val="0"/>
            <c:spPr>
              <a:solidFill>
                <a:srgbClr val="F8A45E"/>
              </a:solidFill>
              <a:effectLst/>
              <a:scene3d>
                <a:camera prst="orthographicFront"/>
                <a:lightRig rig="threePt" dir="t"/>
              </a:scene3d>
              <a:sp3d>
                <a:bevelT w="139700" h="139700"/>
              </a:sp3d>
            </c:spPr>
          </c:dPt>
          <c:dPt>
            <c:idx val="2"/>
            <c:bubble3D val="0"/>
            <c:spPr>
              <a:solidFill>
                <a:srgbClr val="AEC87A"/>
              </a:solidFill>
              <a:effectLst/>
              <a:scene3d>
                <a:camera prst="orthographicFront"/>
                <a:lightRig rig="threePt" dir="t"/>
              </a:scene3d>
              <a:sp3d>
                <a:bevelT w="139700" h="139700"/>
              </a:sp3d>
            </c:spPr>
          </c:dPt>
          <c:dPt>
            <c:idx val="3"/>
            <c:bubble3D val="0"/>
            <c:spPr>
              <a:solidFill>
                <a:schemeClr val="tx2">
                  <a:lumMod val="60000"/>
                  <a:lumOff val="40000"/>
                </a:schemeClr>
              </a:solidFill>
              <a:effectLst/>
              <a:scene3d>
                <a:camera prst="orthographicFront"/>
                <a:lightRig rig="threePt" dir="t"/>
              </a:scene3d>
              <a:sp3d>
                <a:bevelT w="139700" h="139700"/>
              </a:sp3d>
            </c:spPr>
          </c:dPt>
          <c:dPt>
            <c:idx val="4"/>
            <c:bubble3D val="0"/>
            <c:spPr>
              <a:solidFill>
                <a:schemeClr val="bg1">
                  <a:lumMod val="75000"/>
                </a:schemeClr>
              </a:solidFill>
              <a:effectLst/>
              <a:scene3d>
                <a:camera prst="orthographicFront"/>
                <a:lightRig rig="threePt" dir="t"/>
              </a:scene3d>
              <a:sp3d>
                <a:bevelT w="139700" h="139700"/>
              </a:sp3d>
            </c:spPr>
          </c:dPt>
          <c:dLbls>
            <c:dLbl>
              <c:idx val="0"/>
              <c:layout>
                <c:manualLayout>
                  <c:x val="0.10027870227561761"/>
                  <c:y val="2.7139010348493631E-2"/>
                </c:manualLayout>
              </c:layout>
              <c:dLblPos val="bestFit"/>
              <c:showLegendKey val="0"/>
              <c:showVal val="1"/>
              <c:showCatName val="0"/>
              <c:showSerName val="0"/>
              <c:showPercent val="1"/>
              <c:showBubbleSize val="0"/>
              <c:separator>
</c:separator>
            </c:dLbl>
            <c:dLbl>
              <c:idx val="1"/>
              <c:layout>
                <c:manualLayout>
                  <c:x val="-0.13743792335236438"/>
                  <c:y val="0.14523501741600958"/>
                </c:manualLayout>
              </c:layout>
              <c:dLblPos val="bestFit"/>
              <c:showLegendKey val="0"/>
              <c:showVal val="1"/>
              <c:showCatName val="0"/>
              <c:showSerName val="0"/>
              <c:showPercent val="1"/>
              <c:showBubbleSize val="0"/>
              <c:separator>
</c:separator>
            </c:dLbl>
            <c:dLbl>
              <c:idx val="2"/>
              <c:layout>
                <c:manualLayout>
                  <c:x val="-0.1800319289985659"/>
                  <c:y val="-6.2170301598272769E-2"/>
                </c:manualLayout>
              </c:layout>
              <c:dLblPos val="bestFit"/>
              <c:showLegendKey val="0"/>
              <c:showVal val="1"/>
              <c:showCatName val="0"/>
              <c:showSerName val="0"/>
              <c:showPercent val="1"/>
              <c:showBubbleSize val="0"/>
              <c:separator>
</c:separator>
            </c:dLbl>
            <c:dLbl>
              <c:idx val="3"/>
              <c:layout>
                <c:manualLayout>
                  <c:x val="0.2611683848797251"/>
                  <c:y val="-6.0947730567929076E-3"/>
                </c:manualLayout>
              </c:layout>
              <c:dLblPos val="bestFit"/>
              <c:showLegendKey val="0"/>
              <c:showVal val="1"/>
              <c:showCatName val="0"/>
              <c:showSerName val="0"/>
              <c:showPercent val="1"/>
              <c:showBubbleSize val="0"/>
              <c:separator>
</c:separator>
            </c:dLbl>
            <c:dLbl>
              <c:idx val="4"/>
              <c:layout>
                <c:manualLayout>
                  <c:x val="8.1107954289218964E-2"/>
                  <c:y val="0.16306839128029715"/>
                </c:manualLayout>
              </c:layout>
              <c:dLblPos val="bestFit"/>
              <c:showLegendKey val="0"/>
              <c:showVal val="1"/>
              <c:showCatName val="0"/>
              <c:showSerName val="0"/>
              <c:showPercent val="1"/>
              <c:showBubbleSize val="0"/>
              <c:separator>
</c:separator>
            </c:dLbl>
            <c:txPr>
              <a:bodyPr/>
              <a:lstStyle/>
              <a:p>
                <a:pPr>
                  <a:defRPr sz="1050"/>
                </a:pPr>
                <a:endParaRPr lang="en-US"/>
              </a:p>
            </c:txPr>
            <c:dLblPos val="bestFit"/>
            <c:showLegendKey val="0"/>
            <c:showVal val="1"/>
            <c:showCatName val="0"/>
            <c:showSerName val="0"/>
            <c:showPercent val="1"/>
            <c:showBubbleSize val="0"/>
            <c:separator>
</c:separator>
            <c:showLeaderLines val="1"/>
          </c:dLbls>
          <c:cat>
            <c:strRef>
              <c:f>'Summary Tables'!$A$29:$A$33</c:f>
              <c:strCache>
                <c:ptCount val="5"/>
                <c:pt idx="0">
                  <c:v>POOR</c:v>
                </c:pt>
                <c:pt idx="1">
                  <c:v>FAIR</c:v>
                </c:pt>
                <c:pt idx="2">
                  <c:v>GOOD</c:v>
                </c:pt>
                <c:pt idx="3">
                  <c:v>EXCELLENT</c:v>
                </c:pt>
                <c:pt idx="4">
                  <c:v>NA</c:v>
                </c:pt>
              </c:strCache>
            </c:strRef>
          </c:cat>
          <c:val>
            <c:numRef>
              <c:f>'Summary Tables'!$C$86:$C$89</c:f>
              <c:numCache>
                <c:formatCode>0.0</c:formatCode>
                <c:ptCount val="4"/>
                <c:pt idx="0">
                  <c:v>96.950000000000017</c:v>
                </c:pt>
                <c:pt idx="1">
                  <c:v>234.74700000000001</c:v>
                </c:pt>
                <c:pt idx="2">
                  <c:v>447.46600000000007</c:v>
                </c:pt>
                <c:pt idx="3">
                  <c:v>1056.7699999999998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D51DC305-4D31-4C63-8EEC-95016A068FFC}" type="datetimeFigureOut">
              <a:rPr lang="en-US" smtClean="0"/>
              <a:t>5/29/2014</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r>
              <a:rPr lang="en-US" smtClean="0"/>
              <a:t>WCCA_April2014_v1</a:t>
            </a:r>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8A433FF6-4E27-4BC8-8080-C813B518F8CF}" type="slidenum">
              <a:rPr lang="en-US" smtClean="0"/>
              <a:t>‹#›</a:t>
            </a:fld>
            <a:endParaRPr lang="en-US"/>
          </a:p>
        </p:txBody>
      </p:sp>
    </p:spTree>
    <p:extLst>
      <p:ext uri="{BB962C8B-B14F-4D97-AF65-F5344CB8AC3E}">
        <p14:creationId xmlns:p14="http://schemas.microsoft.com/office/powerpoint/2010/main" val="12694597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DED04AE0-EC31-4C90-BE41-25993F86B6A4}" type="datetimeFigureOut">
              <a:rPr lang="en-US" smtClean="0"/>
              <a:t>5/29/2014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r>
              <a:rPr lang="en-US" smtClean="0"/>
              <a:t>WCCA_April2014_v1</a:t>
            </a:r>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942258B0-861D-49D4-BA35-7070CC03A68C}" type="slidenum">
              <a:rPr lang="en-US" smtClean="0"/>
              <a:t>‹#›</a:t>
            </a:fld>
            <a:endParaRPr lang="en-US"/>
          </a:p>
        </p:txBody>
      </p:sp>
    </p:spTree>
    <p:extLst>
      <p:ext uri="{BB962C8B-B14F-4D97-AF65-F5344CB8AC3E}">
        <p14:creationId xmlns:p14="http://schemas.microsoft.com/office/powerpoint/2010/main" val="400982483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one spring, roads can go from left to right or worse with heavy truck traffic.  Any treatment</a:t>
            </a:r>
            <a:r>
              <a:rPr lang="en-US" baseline="0" dirty="0" smtClean="0"/>
              <a:t> is then expensive.</a:t>
            </a:r>
            <a:endParaRPr lang="en-US" dirty="0"/>
          </a:p>
        </p:txBody>
      </p:sp>
      <p:sp>
        <p:nvSpPr>
          <p:cNvPr id="4" name="Slide Number Placeholder 3"/>
          <p:cNvSpPr>
            <a:spLocks noGrp="1"/>
          </p:cNvSpPr>
          <p:nvPr>
            <p:ph type="sldNum" sz="quarter" idx="10"/>
          </p:nvPr>
        </p:nvSpPr>
        <p:spPr/>
        <p:txBody>
          <a:bodyPr/>
          <a:lstStyle/>
          <a:p>
            <a:fld id="{FB3AC07E-6D41-4072-BE04-C96151FC3767}" type="slidenum">
              <a:rPr lang="en-US" smtClean="0"/>
              <a:t>2</a:t>
            </a:fld>
            <a:endParaRPr lang="en-US"/>
          </a:p>
        </p:txBody>
      </p:sp>
    </p:spTree>
    <p:extLst>
      <p:ext uri="{BB962C8B-B14F-4D97-AF65-F5344CB8AC3E}">
        <p14:creationId xmlns:p14="http://schemas.microsoft.com/office/powerpoint/2010/main" val="1274196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F2B20">
                  <a:tint val="75000"/>
                </a:srgbClr>
              </a:solidFill>
            </a:endParaRPr>
          </a:p>
        </p:txBody>
      </p:sp>
      <p:sp>
        <p:nvSpPr>
          <p:cNvPr id="6" name="Slide Number Placeholder 5"/>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297717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F2B20">
                  <a:tint val="75000"/>
                </a:srgbClr>
              </a:solidFill>
            </a:endParaRPr>
          </a:p>
        </p:txBody>
      </p:sp>
      <p:sp>
        <p:nvSpPr>
          <p:cNvPr id="6" name="Slide Number Placeholder 5"/>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1618583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F2B20">
                  <a:tint val="75000"/>
                </a:srgbClr>
              </a:solidFill>
            </a:endParaRPr>
          </a:p>
        </p:txBody>
      </p:sp>
      <p:sp>
        <p:nvSpPr>
          <p:cNvPr id="6" name="Slide Number Placeholder 5"/>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240077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F2B20">
                  <a:tint val="75000"/>
                </a:srgbClr>
              </a:solidFill>
            </a:endParaRPr>
          </a:p>
        </p:txBody>
      </p:sp>
      <p:sp>
        <p:nvSpPr>
          <p:cNvPr id="6" name="Slide Number Placeholder 5"/>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14230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F2B20">
                  <a:tint val="75000"/>
                </a:srgbClr>
              </a:solidFill>
            </a:endParaRPr>
          </a:p>
        </p:txBody>
      </p:sp>
      <p:sp>
        <p:nvSpPr>
          <p:cNvPr id="6" name="Slide Number Placeholder 5"/>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421023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221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221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F2B20">
                  <a:tint val="75000"/>
                </a:srgbClr>
              </a:solidFill>
            </a:endParaRPr>
          </a:p>
        </p:txBody>
      </p:sp>
      <p:sp>
        <p:nvSpPr>
          <p:cNvPr id="7" name="Slide Number Placeholder 6"/>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148243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264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264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2F2B20">
                  <a:tint val="75000"/>
                </a:srgbClr>
              </a:solidFill>
            </a:endParaRPr>
          </a:p>
        </p:txBody>
      </p:sp>
      <p:sp>
        <p:nvSpPr>
          <p:cNvPr id="9" name="Slide Number Placeholder 8"/>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364980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2F2B20">
                  <a:tint val="75000"/>
                </a:srgbClr>
              </a:solidFill>
            </a:endParaRPr>
          </a:p>
        </p:txBody>
      </p:sp>
      <p:sp>
        <p:nvSpPr>
          <p:cNvPr id="5" name="Slide Number Placeholder 4"/>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166737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F2B20">
                  <a:tint val="75000"/>
                </a:srgbClr>
              </a:solidFill>
            </a:endParaRPr>
          </a:p>
        </p:txBody>
      </p:sp>
      <p:sp>
        <p:nvSpPr>
          <p:cNvPr id="4" name="Slide Number Placeholder 3"/>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428956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97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3357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F2B20">
                  <a:tint val="75000"/>
                </a:srgbClr>
              </a:solidFill>
            </a:endParaRPr>
          </a:p>
        </p:txBody>
      </p:sp>
      <p:sp>
        <p:nvSpPr>
          <p:cNvPr id="7" name="Slide Number Placeholder 6"/>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124851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6067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B82A4-6BA0-7C42-BBCE-E33308261E0B}" type="datetimeFigureOut">
              <a:rPr lang="en-US" smtClean="0">
                <a:solidFill>
                  <a:srgbClr val="2F2B20">
                    <a:tint val="75000"/>
                  </a:srgbClr>
                </a:solidFill>
              </a:rPr>
              <a:pPr/>
              <a:t>5/29/2014</a:t>
            </a:fld>
            <a:endParaRPr lang="en-US" dirty="0">
              <a:solidFill>
                <a:srgbClr val="2F2B2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F2B20">
                  <a:tint val="75000"/>
                </a:srgbClr>
              </a:solidFill>
            </a:endParaRPr>
          </a:p>
        </p:txBody>
      </p:sp>
      <p:sp>
        <p:nvSpPr>
          <p:cNvPr id="7" name="Slide Number Placeholder 6"/>
          <p:cNvSpPr>
            <a:spLocks noGrp="1"/>
          </p:cNvSpPr>
          <p:nvPr>
            <p:ph type="sldNum" sz="quarter" idx="12"/>
          </p:nvPr>
        </p:nvSpPr>
        <p:spPr/>
        <p:txBody>
          <a:bodyPr/>
          <a:lstStyle/>
          <a:p>
            <a:fld id="{54015905-1405-7E46-AD44-15062244B82F}" type="slidenum">
              <a:rPr lang="en-US" smtClean="0">
                <a:solidFill>
                  <a:srgbClr val="2F2B20">
                    <a:tint val="75000"/>
                  </a:srgbClr>
                </a:solidFill>
              </a:rPr>
              <a:pPr/>
              <a:t>‹#›</a:t>
            </a:fld>
            <a:endParaRPr lang="en-US" dirty="0">
              <a:solidFill>
                <a:srgbClr val="2F2B20">
                  <a:tint val="75000"/>
                </a:srgbClr>
              </a:solidFill>
            </a:endParaRPr>
          </a:p>
        </p:txBody>
      </p:sp>
    </p:spTree>
    <p:extLst>
      <p:ext uri="{BB962C8B-B14F-4D97-AF65-F5344CB8AC3E}">
        <p14:creationId xmlns:p14="http://schemas.microsoft.com/office/powerpoint/2010/main" val="2624352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43000">
              <a:schemeClr val="accent5">
                <a:lumMod val="75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241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67B82A4-6BA0-7C42-BBCE-E33308261E0B}" type="datetimeFigureOut">
              <a:rPr lang="en-US" smtClean="0">
                <a:solidFill>
                  <a:srgbClr val="2F2B20">
                    <a:tint val="75000"/>
                  </a:srgbClr>
                </a:solidFill>
              </a:rPr>
              <a:pPr defTabSz="457200"/>
              <a:t>5/29/2014</a:t>
            </a:fld>
            <a:endParaRPr lang="en-US" dirty="0">
              <a:solidFill>
                <a:srgbClr val="2F2B2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2F2B2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4015905-1405-7E46-AD44-15062244B82F}" type="slidenum">
              <a:rPr lang="en-US" smtClean="0">
                <a:solidFill>
                  <a:srgbClr val="2F2B20">
                    <a:tint val="75000"/>
                  </a:srgbClr>
                </a:solidFill>
              </a:rPr>
              <a:pPr defTabSz="457200"/>
              <a:t>‹#›</a:t>
            </a:fld>
            <a:endParaRPr lang="en-US" dirty="0">
              <a:solidFill>
                <a:srgbClr val="2F2B20">
                  <a:tint val="75000"/>
                </a:srgbClr>
              </a:solidFill>
            </a:endParaRPr>
          </a:p>
        </p:txBody>
      </p:sp>
      <p:pic>
        <p:nvPicPr>
          <p:cNvPr id="7" name="Picture 6" descr="PP_barandmedallion_cmp.psd"/>
          <p:cNvPicPr>
            <a:picLocks noChangeAspect="1"/>
          </p:cNvPicPr>
          <p:nvPr/>
        </p:nvPicPr>
        <p:blipFill rotWithShape="1">
          <a:blip r:embed="rId13"/>
          <a:srcRect t="10453" b="11207"/>
          <a:stretch/>
        </p:blipFill>
        <p:spPr>
          <a:xfrm>
            <a:off x="0" y="5715000"/>
            <a:ext cx="9156700" cy="1155700"/>
          </a:xfrm>
          <a:prstGeom prst="rect">
            <a:avLst/>
          </a:prstGeom>
        </p:spPr>
      </p:pic>
    </p:spTree>
    <p:extLst>
      <p:ext uri="{BB962C8B-B14F-4D97-AF65-F5344CB8AC3E}">
        <p14:creationId xmlns:p14="http://schemas.microsoft.com/office/powerpoint/2010/main" val="2258827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6.tmp"/><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5803" y="0"/>
            <a:ext cx="8122397" cy="1470025"/>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Wyoming County Paved Roads Management and Monitoring</a:t>
            </a:r>
            <a:endParaRPr lang="en-US" dirty="0"/>
          </a:p>
        </p:txBody>
      </p:sp>
      <p:sp>
        <p:nvSpPr>
          <p:cNvPr id="3" name="Subtitle 2"/>
          <p:cNvSpPr txBox="1">
            <a:spLocks/>
          </p:cNvSpPr>
          <p:nvPr/>
        </p:nvSpPr>
        <p:spPr>
          <a:xfrm>
            <a:off x="1371600" y="1524000"/>
            <a:ext cx="6400800" cy="1752600"/>
          </a:xfrm>
          <a:prstGeom prst="rect">
            <a:avLst/>
          </a:prstGeom>
        </p:spPr>
        <p:txBody>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Khaled Ksaibati, Ph.D., P.E.</a:t>
            </a:r>
          </a:p>
          <a:p>
            <a:pPr marL="0" indent="0" algn="ctr">
              <a:buNone/>
            </a:pPr>
            <a:r>
              <a:rPr lang="en-US" dirty="0" smtClean="0"/>
              <a:t>STIC</a:t>
            </a:r>
            <a:endParaRPr lang="en-US" dirty="0" smtClean="0"/>
          </a:p>
          <a:p>
            <a:pPr marL="0" indent="0" algn="ctr">
              <a:buNone/>
            </a:pPr>
            <a:r>
              <a:rPr lang="en-US" dirty="0" smtClean="0"/>
              <a:t>June, </a:t>
            </a:r>
            <a:r>
              <a:rPr lang="en-US" dirty="0" smtClean="0"/>
              <a:t>2014</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0" y="4472517"/>
            <a:ext cx="9144000" cy="2385483"/>
          </a:xfrm>
          <a:prstGeom prst="rect">
            <a:avLst/>
          </a:prstGeom>
          <a:noFill/>
          <a:ln w="9525">
            <a:noFill/>
            <a:miter lim="800000"/>
            <a:headEnd/>
            <a:tailEnd/>
          </a:ln>
        </p:spPr>
      </p:pic>
      <p:grpSp>
        <p:nvGrpSpPr>
          <p:cNvPr id="5" name="Group 4"/>
          <p:cNvGrpSpPr/>
          <p:nvPr/>
        </p:nvGrpSpPr>
        <p:grpSpPr>
          <a:xfrm>
            <a:off x="335803" y="2286000"/>
            <a:ext cx="8472395" cy="1905000"/>
            <a:chOff x="304893" y="2118790"/>
            <a:chExt cx="8472395" cy="2077567"/>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4893" y="2124148"/>
              <a:ext cx="2762945" cy="20722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C:\Users\Public\Pictures\Asphalt Roads and Streets\Blotter Roads\P1010111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7034" y="2118790"/>
              <a:ext cx="2770254" cy="20775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966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Pavement Monitoring Benefits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arenR"/>
            </a:pPr>
            <a:r>
              <a:rPr lang="en-US" dirty="0" smtClean="0"/>
              <a:t>Current conditions identified, allowing appropriate decision to be made.</a:t>
            </a:r>
          </a:p>
          <a:p>
            <a:pPr marL="514350" indent="-514350">
              <a:buFont typeface="+mj-lt"/>
              <a:buAutoNum type="arabicParenR"/>
            </a:pPr>
            <a:r>
              <a:rPr lang="en-US" dirty="0" smtClean="0"/>
              <a:t>Impacts from oil and gas drilling and other industries assessed and evaluated.</a:t>
            </a:r>
          </a:p>
          <a:p>
            <a:pPr marL="514350" indent="-514350">
              <a:buFont typeface="+mj-lt"/>
              <a:buAutoNum type="arabicParenR"/>
            </a:pPr>
            <a:r>
              <a:rPr lang="en-US" dirty="0" smtClean="0"/>
              <a:t>Other counties’ treatment methods can be quantitatively evaluated and implemented.</a:t>
            </a:r>
          </a:p>
          <a:p>
            <a:pPr marL="514350" indent="-514350">
              <a:buFont typeface="+mj-lt"/>
              <a:buAutoNum type="arabicParenR"/>
            </a:pPr>
            <a:r>
              <a:rPr lang="en-US" dirty="0" smtClean="0"/>
              <a:t>WYDOT pavement management system data and decision processes can be applied to county road networks.</a:t>
            </a:r>
            <a:endParaRPr lang="en-US" dirty="0"/>
          </a:p>
        </p:txBody>
      </p:sp>
    </p:spTree>
    <p:extLst>
      <p:ext uri="{BB962C8B-B14F-4D97-AF65-F5344CB8AC3E}">
        <p14:creationId xmlns:p14="http://schemas.microsoft.com/office/powerpoint/2010/main" val="261822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Pavement Monitoring Benefits</a:t>
            </a:r>
            <a:endParaRPr lang="en-US" dirty="0"/>
          </a:p>
        </p:txBody>
      </p:sp>
      <p:sp>
        <p:nvSpPr>
          <p:cNvPr id="3" name="Content Placeholder 2"/>
          <p:cNvSpPr>
            <a:spLocks noGrp="1"/>
          </p:cNvSpPr>
          <p:nvPr>
            <p:ph idx="1"/>
          </p:nvPr>
        </p:nvSpPr>
        <p:spPr>
          <a:xfrm>
            <a:off x="381000" y="1219200"/>
            <a:ext cx="8229600" cy="4953000"/>
          </a:xfrm>
        </p:spPr>
        <p:txBody>
          <a:bodyPr>
            <a:normAutofit fontScale="92500"/>
          </a:bodyPr>
          <a:lstStyle/>
          <a:p>
            <a:pPr marL="514350" indent="-514350">
              <a:buFont typeface="+mj-lt"/>
              <a:buAutoNum type="arabicParenR" startAt="5"/>
            </a:pPr>
            <a:r>
              <a:rPr lang="en-US" dirty="0" smtClean="0"/>
              <a:t>Appropriate treatment strategies developed for individual roads at various traffic levels.</a:t>
            </a:r>
          </a:p>
          <a:p>
            <a:pPr marL="514350" indent="-514350">
              <a:buFont typeface="+mj-lt"/>
              <a:buAutoNum type="arabicParenR" startAt="5"/>
            </a:pPr>
            <a:r>
              <a:rPr lang="en-US" dirty="0" smtClean="0"/>
              <a:t>Future maintenance and rehabilitation needs projected.</a:t>
            </a:r>
          </a:p>
          <a:p>
            <a:pPr marL="514350" indent="-514350">
              <a:buFont typeface="+mj-lt"/>
              <a:buAutoNum type="arabicParenR" startAt="5"/>
            </a:pPr>
            <a:r>
              <a:rPr lang="en-US" dirty="0" smtClean="0"/>
              <a:t>No need for counties with limited resources to develop their own monitoring or analysis methods.</a:t>
            </a:r>
          </a:p>
          <a:p>
            <a:pPr marL="514350" indent="-514350">
              <a:buFont typeface="+mj-lt"/>
              <a:buAutoNum type="arabicParenR" startAt="5"/>
            </a:pPr>
            <a:r>
              <a:rPr lang="en-US" dirty="0" smtClean="0"/>
              <a:t>Provide the state legislature with defensible data justifying funding for paved county roads.</a:t>
            </a:r>
            <a:endParaRPr lang="en-US" dirty="0"/>
          </a:p>
        </p:txBody>
      </p:sp>
    </p:spTree>
    <p:extLst>
      <p:ext uri="{BB962C8B-B14F-4D97-AF65-F5344CB8AC3E}">
        <p14:creationId xmlns:p14="http://schemas.microsoft.com/office/powerpoint/2010/main" val="31109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3505200" cy="1143000"/>
          </a:xfrm>
        </p:spPr>
        <p:txBody>
          <a:bodyPr>
            <a:normAutofit fontScale="90000"/>
          </a:bodyPr>
          <a:lstStyle/>
          <a:p>
            <a:r>
              <a:rPr lang="en-US" dirty="0" smtClean="0"/>
              <a:t>Converse County PSI</a:t>
            </a:r>
            <a:endParaRPr lang="en-US" dirty="0"/>
          </a:p>
        </p:txBody>
      </p:sp>
      <p:sp>
        <p:nvSpPr>
          <p:cNvPr id="3" name="Content Placeholder 2"/>
          <p:cNvSpPr>
            <a:spLocks noGrp="1"/>
          </p:cNvSpPr>
          <p:nvPr>
            <p:ph idx="1"/>
          </p:nvPr>
        </p:nvSpPr>
        <p:spPr>
          <a:xfrm>
            <a:off x="228600" y="2057401"/>
            <a:ext cx="3733800" cy="2362200"/>
          </a:xfrm>
        </p:spPr>
        <p:txBody>
          <a:bodyPr>
            <a:normAutofit/>
          </a:bodyPr>
          <a:lstStyle/>
          <a:p>
            <a:pPr marL="0" indent="0">
              <a:buNone/>
            </a:pPr>
            <a:r>
              <a:rPr lang="en-US" sz="2800" dirty="0" smtClean="0"/>
              <a:t>PSI &gt; 3.5: Excellent</a:t>
            </a:r>
          </a:p>
          <a:p>
            <a:pPr marL="0" indent="0">
              <a:buNone/>
            </a:pPr>
            <a:r>
              <a:rPr lang="en-US" sz="2800" dirty="0" smtClean="0"/>
              <a:t>3.5 &gt; PSI &gt; 3.0: Good</a:t>
            </a:r>
          </a:p>
          <a:p>
            <a:pPr marL="0" indent="0">
              <a:buNone/>
            </a:pPr>
            <a:r>
              <a:rPr lang="en-US" sz="2800" dirty="0" smtClean="0"/>
              <a:t>3.0 &gt; PSI &gt; 2.5: Fair</a:t>
            </a:r>
          </a:p>
          <a:p>
            <a:pPr marL="0" indent="0">
              <a:buNone/>
            </a:pPr>
            <a:r>
              <a:rPr lang="en-US" sz="2800" dirty="0" smtClean="0"/>
              <a:t>2.5 &gt; PSI: Poor</a:t>
            </a:r>
            <a:endParaRPr lang="en-US" sz="2800" dirty="0"/>
          </a:p>
        </p:txBody>
      </p:sp>
      <p:pic>
        <p:nvPicPr>
          <p:cNvPr id="4" name="Picture 3"/>
          <p:cNvPicPr/>
          <p:nvPr/>
        </p:nvPicPr>
        <p:blipFill>
          <a:blip r:embed="rId2"/>
          <a:stretch>
            <a:fillRect/>
          </a:stretch>
        </p:blipFill>
        <p:spPr>
          <a:xfrm>
            <a:off x="3962400" y="0"/>
            <a:ext cx="5181600" cy="6858000"/>
          </a:xfrm>
          <a:prstGeom prst="rect">
            <a:avLst/>
          </a:prstGeom>
        </p:spPr>
      </p:pic>
    </p:spTree>
    <p:extLst>
      <p:ext uri="{BB962C8B-B14F-4D97-AF65-F5344CB8AC3E}">
        <p14:creationId xmlns:p14="http://schemas.microsoft.com/office/powerpoint/2010/main" val="530553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2971800" cy="3001962"/>
          </a:xfrm>
        </p:spPr>
        <p:txBody>
          <a:bodyPr>
            <a:normAutofit/>
          </a:bodyPr>
          <a:lstStyle/>
          <a:p>
            <a:r>
              <a:rPr lang="en-US" sz="2800" dirty="0" smtClean="0"/>
              <a:t>Paved County Road Conditions </a:t>
            </a:r>
            <a:r>
              <a:rPr lang="en-US" sz="2800" dirty="0"/>
              <a:t>f</a:t>
            </a:r>
            <a:r>
              <a:rPr lang="en-US" sz="2800" dirty="0" smtClean="0"/>
              <a:t>rom PSI</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0" y="23446"/>
            <a:ext cx="5448300" cy="5340414"/>
          </a:xfrm>
          <a:prstGeom prst="rect">
            <a:avLst/>
          </a:prstGeom>
          <a:no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352" y="5532104"/>
            <a:ext cx="6097016" cy="487696"/>
          </a:xfrm>
          <a:prstGeom prst="rect">
            <a:avLst/>
          </a:prstGeom>
        </p:spPr>
      </p:pic>
    </p:spTree>
    <p:extLst>
      <p:ext uri="{BB962C8B-B14F-4D97-AF65-F5344CB8AC3E}">
        <p14:creationId xmlns:p14="http://schemas.microsoft.com/office/powerpoint/2010/main" val="2504981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00200"/>
            <a:ext cx="2971800" cy="3001962"/>
          </a:xfrm>
        </p:spPr>
        <p:txBody>
          <a:bodyPr>
            <a:normAutofit/>
          </a:bodyPr>
          <a:lstStyle/>
          <a:p>
            <a:r>
              <a:rPr lang="en-US" sz="2800" dirty="0" smtClean="0"/>
              <a:t>PSI Mileages by Road Class</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524" y="5486400"/>
            <a:ext cx="6097016" cy="487696"/>
          </a:xfrm>
          <a:prstGeom prst="rect">
            <a:avLst/>
          </a:prstGeom>
        </p:spPr>
      </p:pic>
      <p:grpSp>
        <p:nvGrpSpPr>
          <p:cNvPr id="6" name="Group 5"/>
          <p:cNvGrpSpPr>
            <a:grpSpLocks noChangeAspect="1"/>
          </p:cNvGrpSpPr>
          <p:nvPr/>
        </p:nvGrpSpPr>
        <p:grpSpPr>
          <a:xfrm>
            <a:off x="3266422" y="152400"/>
            <a:ext cx="5607079" cy="5486400"/>
            <a:chOff x="0" y="0"/>
            <a:chExt cx="5546725" cy="5427663"/>
          </a:xfrm>
        </p:grpSpPr>
        <p:graphicFrame>
          <p:nvGraphicFramePr>
            <p:cNvPr id="7" name="Chart 6"/>
            <p:cNvGraphicFramePr>
              <a:graphicFrameLocks/>
            </p:cNvGraphicFramePr>
            <p:nvPr/>
          </p:nvGraphicFramePr>
          <p:xfrm>
            <a:off x="3175" y="0"/>
            <a:ext cx="2771775" cy="27098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nvGraphicFramePr>
          <p:xfrm>
            <a:off x="2774950" y="453"/>
            <a:ext cx="2771775" cy="27098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nvGraphicFramePr>
          <p:xfrm>
            <a:off x="0" y="2714625"/>
            <a:ext cx="2771775" cy="27098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nvGraphicFramePr>
          <p:xfrm>
            <a:off x="2774950" y="2717800"/>
            <a:ext cx="2771775" cy="2709863"/>
          </p:xfrm>
          <a:graphic>
            <a:graphicData uri="http://schemas.openxmlformats.org/drawingml/2006/chart">
              <c:chart xmlns:c="http://schemas.openxmlformats.org/drawingml/2006/chart" xmlns:r="http://schemas.openxmlformats.org/officeDocument/2006/relationships" r:id="rId6"/>
            </a:graphicData>
          </a:graphic>
        </p:graphicFrame>
      </p:grpSp>
    </p:spTree>
    <p:extLst>
      <p:ext uri="{BB962C8B-B14F-4D97-AF65-F5344CB8AC3E}">
        <p14:creationId xmlns:p14="http://schemas.microsoft.com/office/powerpoint/2010/main" val="873082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56" y="1447800"/>
            <a:ext cx="2147944" cy="3687762"/>
          </a:xfrm>
        </p:spPr>
        <p:txBody>
          <a:bodyPr>
            <a:normAutofit/>
          </a:bodyPr>
          <a:lstStyle/>
          <a:p>
            <a:r>
              <a:rPr lang="en-US" sz="3200" dirty="0" smtClean="0"/>
              <a:t>Paved County Road Widths</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0"/>
            <a:ext cx="6099906" cy="5947478"/>
          </a:xfrm>
          <a:prstGeom prst="rect">
            <a:avLst/>
          </a:prstGeom>
          <a:noFill/>
          <a:ln>
            <a:noFill/>
          </a:ln>
        </p:spPr>
      </p:pic>
    </p:spTree>
    <p:extLst>
      <p:ext uri="{BB962C8B-B14F-4D97-AF65-F5344CB8AC3E}">
        <p14:creationId xmlns:p14="http://schemas.microsoft.com/office/powerpoint/2010/main" val="513002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46407"/>
            <a:ext cx="8229600" cy="9906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Proposed Monitoring Options</a:t>
            </a:r>
            <a:endParaRPr lang="en-US" dirty="0"/>
          </a:p>
        </p:txBody>
      </p:sp>
      <p:sp>
        <p:nvSpPr>
          <p:cNvPr id="3" name="Content Placeholder 2"/>
          <p:cNvSpPr txBox="1">
            <a:spLocks/>
          </p:cNvSpPr>
          <p:nvPr/>
        </p:nvSpPr>
        <p:spPr>
          <a:xfrm>
            <a:off x="304800" y="990600"/>
            <a:ext cx="8534400" cy="6172200"/>
          </a:xfrm>
          <a:prstGeom prst="rect">
            <a:avLst/>
          </a:prstGeom>
        </p:spPr>
        <p:txBody>
          <a:bodyPr>
            <a:normAutofit/>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indent="-225425"/>
            <a:r>
              <a:rPr lang="en-US" sz="2800" dirty="0" smtClean="0"/>
              <a:t>Pavement Thicknesses</a:t>
            </a:r>
          </a:p>
          <a:p>
            <a:pPr marL="574675" lvl="1" indent="-234950"/>
            <a:r>
              <a:rPr lang="en-US" sz="2400" dirty="0" smtClean="0"/>
              <a:t>Ground Penetrating Radar (GPR)</a:t>
            </a:r>
          </a:p>
          <a:p>
            <a:pPr marL="225425" indent="-225425"/>
            <a:r>
              <a:rPr lang="en-US" sz="2800" dirty="0" smtClean="0"/>
              <a:t>Pathway Services® van</a:t>
            </a:r>
          </a:p>
          <a:p>
            <a:pPr marL="574675" lvl="1" indent="-234950"/>
            <a:r>
              <a:rPr lang="en-US" sz="2400" dirty="0" smtClean="0"/>
              <a:t>Hired annually by WYDOT</a:t>
            </a:r>
          </a:p>
          <a:p>
            <a:pPr marL="574675" lvl="1" indent="-234950"/>
            <a:r>
              <a:rPr lang="en-US" sz="2400" dirty="0" smtClean="0"/>
              <a:t>Direct measurements</a:t>
            </a:r>
          </a:p>
          <a:p>
            <a:pPr marL="914400" lvl="2" indent="-225425"/>
            <a:r>
              <a:rPr lang="en-US" dirty="0" smtClean="0"/>
              <a:t>Roughness</a:t>
            </a:r>
          </a:p>
          <a:p>
            <a:pPr marL="914400" lvl="2" indent="-225425"/>
            <a:r>
              <a:rPr lang="en-US" dirty="0" smtClean="0"/>
              <a:t>Rutting</a:t>
            </a:r>
          </a:p>
          <a:p>
            <a:pPr marL="574675" lvl="1" indent="-234950"/>
            <a:r>
              <a:rPr lang="en-US" sz="2400" dirty="0" smtClean="0"/>
              <a:t>Video logs</a:t>
            </a:r>
          </a:p>
          <a:p>
            <a:pPr marL="914400" lvl="2" indent="-225425"/>
            <a:r>
              <a:rPr lang="en-US" dirty="0" smtClean="0"/>
              <a:t>May be evaluated in the office to generate a pavement condition index (PCI).</a:t>
            </a:r>
          </a:p>
          <a:p>
            <a:pPr marL="914400" lvl="2" indent="-225425"/>
            <a:r>
              <a:rPr lang="en-US" dirty="0" smtClean="0"/>
              <a:t>Provide a log of pavement surface and roadside conditions.</a:t>
            </a:r>
            <a:endParaRPr lang="en-US" dirty="0"/>
          </a:p>
        </p:txBody>
      </p:sp>
      <p:pic>
        <p:nvPicPr>
          <p:cNvPr id="4" name="Picture 2" descr="C:\Users\Public\Pictures\Asphalt Roads and Streets\Rural\Converse Co asphalt 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143000"/>
            <a:ext cx="2514584" cy="33525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68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 y="685800"/>
            <a:ext cx="816864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28600" y="0"/>
            <a:ext cx="8686800" cy="762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3600" dirty="0" smtClean="0"/>
              <a:t>Video Logs</a:t>
            </a:r>
            <a:endParaRPr lang="en-US" sz="3600" dirty="0"/>
          </a:p>
        </p:txBody>
      </p:sp>
    </p:spTree>
    <p:extLst>
      <p:ext uri="{BB962C8B-B14F-4D97-AF65-F5344CB8AC3E}">
        <p14:creationId xmlns:p14="http://schemas.microsoft.com/office/powerpoint/2010/main" val="1032503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304800"/>
            <a:ext cx="86868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3200" dirty="0" smtClean="0"/>
              <a:t>Data Compilation and Analytical Options</a:t>
            </a:r>
            <a:endParaRPr lang="en-US" sz="3200" dirty="0"/>
          </a:p>
        </p:txBody>
      </p:sp>
      <p:sp>
        <p:nvSpPr>
          <p:cNvPr id="3" name="Content Placeholder 2"/>
          <p:cNvSpPr txBox="1">
            <a:spLocks/>
          </p:cNvSpPr>
          <p:nvPr/>
        </p:nvSpPr>
        <p:spPr>
          <a:xfrm>
            <a:off x="228600" y="1143000"/>
            <a:ext cx="8458200" cy="4983163"/>
          </a:xfrm>
          <a:prstGeom prst="rect">
            <a:avLst/>
          </a:prstGeom>
        </p:spPr>
        <p:txBody>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None</a:t>
            </a:r>
          </a:p>
          <a:p>
            <a:r>
              <a:rPr lang="en-US" dirty="0" smtClean="0"/>
              <a:t>Pavement Condition/Cracking Index (PCI)</a:t>
            </a:r>
          </a:p>
          <a:p>
            <a:r>
              <a:rPr lang="en-US" dirty="0" smtClean="0"/>
              <a:t>Data Summary</a:t>
            </a:r>
          </a:p>
          <a:p>
            <a:r>
              <a:rPr lang="en-US" dirty="0" smtClean="0"/>
              <a:t>Data Analysis</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121" y="2743200"/>
            <a:ext cx="4419809" cy="29453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456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971888" y="3932906"/>
            <a:ext cx="7486312" cy="2007841"/>
            <a:chOff x="533400" y="4091423"/>
            <a:chExt cx="8610599" cy="2309377"/>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4886324" y="4091423"/>
              <a:ext cx="4257675" cy="2309377"/>
            </a:xfrm>
            <a:prstGeom prst="rect">
              <a:avLst/>
            </a:prstGeom>
            <a:ln w="15875">
              <a:solidFill>
                <a:schemeClr val="tx1"/>
              </a:solidFill>
            </a:ln>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533400" y="4095750"/>
              <a:ext cx="4114800" cy="2305050"/>
            </a:xfrm>
            <a:prstGeom prst="rect">
              <a:avLst/>
            </a:prstGeom>
            <a:ln w="15875">
              <a:solidFill>
                <a:schemeClr val="tx1"/>
              </a:solidFill>
            </a:ln>
          </p:spPr>
        </p:pic>
      </p:grpSp>
      <p:sp>
        <p:nvSpPr>
          <p:cNvPr id="5" name="Title 1"/>
          <p:cNvSpPr txBox="1">
            <a:spLocks/>
          </p:cNvSpPr>
          <p:nvPr/>
        </p:nvSpPr>
        <p:spPr>
          <a:xfrm>
            <a:off x="457200" y="0"/>
            <a:ext cx="82296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000" dirty="0" smtClean="0"/>
              <a:t>Pavement Condition Index</a:t>
            </a:r>
            <a:endParaRPr lang="en-US" sz="4000" dirty="0"/>
          </a:p>
        </p:txBody>
      </p:sp>
      <p:sp>
        <p:nvSpPr>
          <p:cNvPr id="6" name="Content Placeholder 3"/>
          <p:cNvSpPr txBox="1">
            <a:spLocks/>
          </p:cNvSpPr>
          <p:nvPr/>
        </p:nvSpPr>
        <p:spPr>
          <a:xfrm>
            <a:off x="304800" y="609600"/>
            <a:ext cx="8686800" cy="5364163"/>
          </a:xfrm>
          <a:prstGeom prst="rect">
            <a:avLst/>
          </a:prstGeom>
        </p:spPr>
        <p:txBody>
          <a:bodyPr>
            <a:normAutofit/>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r>
              <a:rPr lang="en-US" dirty="0" smtClean="0"/>
              <a:t>From Pathway video logs</a:t>
            </a:r>
          </a:p>
          <a:p>
            <a:pPr marL="579438" lvl="1" indent="-228600"/>
            <a:r>
              <a:rPr lang="en-US" dirty="0" smtClean="0"/>
              <a:t>Numerical index from 0 to 100 quantifying the condition of a roadway based on surface distresses.</a:t>
            </a:r>
          </a:p>
          <a:p>
            <a:pPr marL="854075" lvl="2" indent="-168275"/>
            <a:r>
              <a:rPr lang="en-US" dirty="0" smtClean="0"/>
              <a:t>Extracted from 1000’ sample sites per mile of paved roadway.</a:t>
            </a:r>
          </a:p>
          <a:p>
            <a:pPr marL="579438" lvl="1" indent="-228600"/>
            <a:r>
              <a:rPr lang="en-US" dirty="0" smtClean="0"/>
              <a:t>Manually measured and interpreted through road surface videos collected by Pathway van at highway speeds.</a:t>
            </a:r>
          </a:p>
          <a:p>
            <a:pPr lvl="1"/>
            <a:endParaRPr lang="en-US" dirty="0"/>
          </a:p>
        </p:txBody>
      </p:sp>
    </p:spTree>
    <p:extLst>
      <p:ext uri="{BB962C8B-B14F-4D97-AF65-F5344CB8AC3E}">
        <p14:creationId xmlns:p14="http://schemas.microsoft.com/office/powerpoint/2010/main" val="3789174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normAutofit fontScale="90000"/>
          </a:bodyPr>
          <a:lstStyle/>
          <a:p>
            <a:r>
              <a:rPr lang="en-US" dirty="0" smtClean="0"/>
              <a:t>Why monitor paved county roads?</a:t>
            </a:r>
            <a:endParaRPr lang="en-US" dirty="0"/>
          </a:p>
        </p:txBody>
      </p:sp>
      <p:sp>
        <p:nvSpPr>
          <p:cNvPr id="3" name="Content Placeholder 2"/>
          <p:cNvSpPr>
            <a:spLocks noGrp="1"/>
          </p:cNvSpPr>
          <p:nvPr>
            <p:ph idx="1"/>
          </p:nvPr>
        </p:nvSpPr>
        <p:spPr>
          <a:xfrm>
            <a:off x="228600" y="1066800"/>
            <a:ext cx="8458200" cy="1828800"/>
          </a:xfrm>
        </p:spPr>
        <p:txBody>
          <a:bodyPr/>
          <a:lstStyle/>
          <a:p>
            <a:r>
              <a:rPr lang="en-US" dirty="0" smtClean="0"/>
              <a:t>Wyoming counties face significant risk if heavy truck traffic increases on many paved county roads.</a:t>
            </a:r>
            <a:endParaRPr lang="en-US" dirty="0"/>
          </a:p>
        </p:txBody>
      </p:sp>
      <p:grpSp>
        <p:nvGrpSpPr>
          <p:cNvPr id="5" name="Group 4"/>
          <p:cNvGrpSpPr/>
          <p:nvPr/>
        </p:nvGrpSpPr>
        <p:grpSpPr>
          <a:xfrm>
            <a:off x="1447800" y="2567566"/>
            <a:ext cx="7467600" cy="3657816"/>
            <a:chOff x="1372394" y="2567566"/>
            <a:chExt cx="7467600" cy="3657816"/>
          </a:xfrm>
        </p:grpSpPr>
        <p:pic>
          <p:nvPicPr>
            <p:cNvPr id="1026" name="Picture 2" descr="C:\Users\Public\Pictures\Asphalt Roads and Streets\Blotter Roads\Pavement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2394" y="2813859"/>
              <a:ext cx="357354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Public\Pictures\Asphalt Roads and Streets\Blotter Roads\FallingApartPavem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6194" y="2567566"/>
              <a:ext cx="3733800" cy="36578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6503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42900" y="29966"/>
            <a:ext cx="8458200" cy="1143000"/>
          </a:xfrm>
          <a:prstGeom prst="rect">
            <a:avLst/>
          </a:prstGeom>
        </p:spPr>
        <p:txBody>
          <a:bodyPr>
            <a:normAutofit fontScale="92500"/>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mtClean="0"/>
              <a:t>Ground Penetrating Radar (GPR)</a:t>
            </a:r>
            <a:endParaRPr lang="en-US" dirty="0"/>
          </a:p>
        </p:txBody>
      </p:sp>
      <p:sp>
        <p:nvSpPr>
          <p:cNvPr id="3" name="Content Placeholder 5"/>
          <p:cNvSpPr txBox="1">
            <a:spLocks/>
          </p:cNvSpPr>
          <p:nvPr/>
        </p:nvSpPr>
        <p:spPr>
          <a:xfrm>
            <a:off x="428946" y="762000"/>
            <a:ext cx="8229600" cy="2185214"/>
          </a:xfrm>
          <a:prstGeom prst="rect">
            <a:avLst/>
          </a:prstGeom>
        </p:spPr>
        <p:txBody>
          <a:bodyPr>
            <a:spAutoFit/>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Assessment of asphalt and base thicknesses.</a:t>
            </a:r>
          </a:p>
          <a:p>
            <a:pPr lvl="1"/>
            <a:r>
              <a:rPr lang="en-US" dirty="0" smtClean="0"/>
              <a:t>Essential for design and for durability analyses.</a:t>
            </a:r>
          </a:p>
          <a:p>
            <a:r>
              <a:rPr lang="en-US" dirty="0" smtClean="0"/>
              <a:t>Conducted by a specialized van at highway speeds.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484" y="2514600"/>
            <a:ext cx="4700116" cy="341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69" y="3048000"/>
            <a:ext cx="4081031" cy="26213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4933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27892" y="0"/>
            <a:ext cx="82296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Options Presented to WACERS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30" y="685800"/>
            <a:ext cx="886933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499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38864" y="76200"/>
            <a:ext cx="4757991" cy="54868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Inventory and Segmentation</a:t>
            </a:r>
            <a:endParaRPr lang="en-US" sz="2800" dirty="0">
              <a:solidFill>
                <a:schemeClr val="tx1"/>
              </a:solidFill>
            </a:endParaRPr>
          </a:p>
        </p:txBody>
      </p:sp>
      <p:cxnSp>
        <p:nvCxnSpPr>
          <p:cNvPr id="3" name="Straight Arrow Connector 2"/>
          <p:cNvCxnSpPr/>
          <p:nvPr/>
        </p:nvCxnSpPr>
        <p:spPr>
          <a:xfrm>
            <a:off x="5960841" y="633402"/>
            <a:ext cx="0" cy="265821"/>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20320" y="624882"/>
            <a:ext cx="3760348" cy="2400483"/>
            <a:chOff x="304800" y="838200"/>
            <a:chExt cx="3733800" cy="2667000"/>
          </a:xfrm>
        </p:grpSpPr>
        <p:cxnSp>
          <p:nvCxnSpPr>
            <p:cNvPr id="5" name="Straight Arrow Connector 4"/>
            <p:cNvCxnSpPr/>
            <p:nvPr/>
          </p:nvCxnSpPr>
          <p:spPr>
            <a:xfrm>
              <a:off x="3238500" y="838200"/>
              <a:ext cx="0" cy="295334"/>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04800" y="1143000"/>
              <a:ext cx="37338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dirty="0" smtClean="0">
                  <a:solidFill>
                    <a:schemeClr val="tx1"/>
                  </a:solidFill>
                </a:rPr>
                <a:t>Pathway Services® Van</a:t>
              </a:r>
              <a:endParaRPr lang="en-US" sz="2800" dirty="0">
                <a:solidFill>
                  <a:schemeClr val="tx1"/>
                </a:solidFill>
              </a:endParaRPr>
            </a:p>
          </p:txBody>
        </p:sp>
        <p:sp>
          <p:nvSpPr>
            <p:cNvPr id="7" name="Rounded Rectangle 6"/>
            <p:cNvSpPr/>
            <p:nvPr/>
          </p:nvSpPr>
          <p:spPr>
            <a:xfrm>
              <a:off x="615462" y="1676400"/>
              <a:ext cx="16705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Roughness</a:t>
              </a:r>
              <a:endParaRPr lang="en-US" sz="2400" dirty="0">
                <a:solidFill>
                  <a:schemeClr val="tx1"/>
                </a:solidFill>
              </a:endParaRPr>
            </a:p>
          </p:txBody>
        </p:sp>
        <p:sp>
          <p:nvSpPr>
            <p:cNvPr id="8" name="Rounded Rectangle 7"/>
            <p:cNvSpPr/>
            <p:nvPr/>
          </p:nvSpPr>
          <p:spPr>
            <a:xfrm>
              <a:off x="615462" y="2293327"/>
              <a:ext cx="16705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Rutting</a:t>
              </a:r>
              <a:endParaRPr lang="en-US" sz="2400" dirty="0">
                <a:solidFill>
                  <a:schemeClr val="tx1"/>
                </a:solidFill>
              </a:endParaRPr>
            </a:p>
          </p:txBody>
        </p:sp>
        <p:sp>
          <p:nvSpPr>
            <p:cNvPr id="9" name="Rounded Rectangle 8"/>
            <p:cNvSpPr/>
            <p:nvPr/>
          </p:nvSpPr>
          <p:spPr>
            <a:xfrm>
              <a:off x="615462" y="2910254"/>
              <a:ext cx="16705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Video Logs</a:t>
              </a:r>
              <a:endParaRPr lang="en-US" sz="2400" dirty="0">
                <a:solidFill>
                  <a:schemeClr val="tx1"/>
                </a:solidFill>
              </a:endParaRPr>
            </a:p>
          </p:txBody>
        </p:sp>
      </p:grpSp>
      <p:grpSp>
        <p:nvGrpSpPr>
          <p:cNvPr id="10" name="Group 9"/>
          <p:cNvGrpSpPr/>
          <p:nvPr/>
        </p:nvGrpSpPr>
        <p:grpSpPr>
          <a:xfrm>
            <a:off x="4617860" y="912412"/>
            <a:ext cx="4297540" cy="1577460"/>
            <a:chOff x="4572000" y="1157654"/>
            <a:chExt cx="4267200" cy="1752600"/>
          </a:xfrm>
        </p:grpSpPr>
        <p:sp>
          <p:nvSpPr>
            <p:cNvPr id="11" name="Rectangle 10"/>
            <p:cNvSpPr/>
            <p:nvPr/>
          </p:nvSpPr>
          <p:spPr>
            <a:xfrm>
              <a:off x="4572000" y="1157654"/>
              <a:ext cx="42672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800" dirty="0" smtClean="0">
                  <a:solidFill>
                    <a:schemeClr val="tx1"/>
                  </a:solidFill>
                </a:rPr>
                <a:t>GPR Provider (TBD)</a:t>
              </a:r>
              <a:endParaRPr lang="en-US" sz="2800" dirty="0">
                <a:solidFill>
                  <a:schemeClr val="tx1"/>
                </a:solidFill>
              </a:endParaRPr>
            </a:p>
          </p:txBody>
        </p:sp>
        <p:sp>
          <p:nvSpPr>
            <p:cNvPr id="12" name="Rounded Rectangle 11"/>
            <p:cNvSpPr/>
            <p:nvPr/>
          </p:nvSpPr>
          <p:spPr>
            <a:xfrm>
              <a:off x="4882662" y="1691054"/>
              <a:ext cx="38041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Asphalt Surface Thicknesses</a:t>
              </a:r>
              <a:endParaRPr lang="en-US" sz="2400" dirty="0">
                <a:solidFill>
                  <a:schemeClr val="tx1"/>
                </a:solidFill>
              </a:endParaRPr>
            </a:p>
          </p:txBody>
        </p:sp>
        <p:sp>
          <p:nvSpPr>
            <p:cNvPr id="13" name="Rounded Rectangle 12"/>
            <p:cNvSpPr/>
            <p:nvPr/>
          </p:nvSpPr>
          <p:spPr>
            <a:xfrm>
              <a:off x="4882662" y="2307981"/>
              <a:ext cx="38041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Base Thicknesses</a:t>
              </a:r>
              <a:endParaRPr lang="en-US" sz="2400" dirty="0">
                <a:solidFill>
                  <a:schemeClr val="tx1"/>
                </a:solidFill>
              </a:endParaRPr>
            </a:p>
          </p:txBody>
        </p:sp>
      </p:grpSp>
      <p:grpSp>
        <p:nvGrpSpPr>
          <p:cNvPr id="14" name="Group 13"/>
          <p:cNvGrpSpPr/>
          <p:nvPr/>
        </p:nvGrpSpPr>
        <p:grpSpPr>
          <a:xfrm>
            <a:off x="2311389" y="1585075"/>
            <a:ext cx="5414513" cy="1808054"/>
            <a:chOff x="2281813" y="1905000"/>
            <a:chExt cx="5376287" cy="2008796"/>
          </a:xfrm>
        </p:grpSpPr>
        <p:cxnSp>
          <p:nvCxnSpPr>
            <p:cNvPr id="15" name="Straight Arrow Connector 14"/>
            <p:cNvCxnSpPr/>
            <p:nvPr/>
          </p:nvCxnSpPr>
          <p:spPr>
            <a:xfrm>
              <a:off x="4724400" y="1928865"/>
              <a:ext cx="0" cy="1209989"/>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4400" y="1928865"/>
              <a:ext cx="158262"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16445" y="2549560"/>
              <a:ext cx="158262"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419600" y="3138854"/>
              <a:ext cx="3238500" cy="7749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Storage on Website</a:t>
              </a:r>
              <a:endParaRPr lang="en-US" sz="2800" dirty="0">
                <a:solidFill>
                  <a:schemeClr val="tx1"/>
                </a:solidFill>
              </a:endParaRPr>
            </a:p>
          </p:txBody>
        </p:sp>
        <p:cxnSp>
          <p:nvCxnSpPr>
            <p:cNvPr id="19" name="Straight Arrow Connector 18"/>
            <p:cNvCxnSpPr/>
            <p:nvPr/>
          </p:nvCxnSpPr>
          <p:spPr>
            <a:xfrm>
              <a:off x="3657600" y="1919654"/>
              <a:ext cx="0" cy="1447800"/>
            </a:xfrm>
            <a:prstGeom prst="straightConnector1">
              <a:avLst/>
            </a:prstGeom>
            <a:ln w="254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3"/>
            </p:cNvCxnSpPr>
            <p:nvPr/>
          </p:nvCxnSpPr>
          <p:spPr>
            <a:xfrm>
              <a:off x="2286000" y="1905000"/>
              <a:ext cx="13716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81813" y="2511041"/>
              <a:ext cx="137578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81813" y="3138854"/>
              <a:ext cx="137578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657600" y="3367454"/>
              <a:ext cx="762000"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04800" y="3393129"/>
            <a:ext cx="4313060" cy="2416532"/>
            <a:chOff x="289390" y="3913796"/>
            <a:chExt cx="4282610" cy="2684831"/>
          </a:xfrm>
        </p:grpSpPr>
        <p:sp>
          <p:nvSpPr>
            <p:cNvPr id="25" name="Rectangle 24"/>
            <p:cNvSpPr/>
            <p:nvPr/>
          </p:nvSpPr>
          <p:spPr>
            <a:xfrm>
              <a:off x="289390" y="4846027"/>
              <a:ext cx="2680316"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800" dirty="0" smtClean="0">
                  <a:solidFill>
                    <a:schemeClr val="tx1"/>
                  </a:solidFill>
                </a:rPr>
                <a:t>Data Summaries</a:t>
              </a:r>
              <a:endParaRPr lang="en-US" sz="2800" dirty="0">
                <a:solidFill>
                  <a:schemeClr val="tx1"/>
                </a:solidFill>
              </a:endParaRPr>
            </a:p>
          </p:txBody>
        </p:sp>
        <p:sp>
          <p:nvSpPr>
            <p:cNvPr id="26" name="Rounded Rectangle 25"/>
            <p:cNvSpPr/>
            <p:nvPr/>
          </p:nvSpPr>
          <p:spPr>
            <a:xfrm>
              <a:off x="600052" y="5379427"/>
              <a:ext cx="16705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Tables</a:t>
              </a:r>
              <a:endParaRPr lang="en-US" sz="2400" dirty="0">
                <a:solidFill>
                  <a:schemeClr val="tx1"/>
                </a:solidFill>
              </a:endParaRPr>
            </a:p>
          </p:txBody>
        </p:sp>
        <p:sp>
          <p:nvSpPr>
            <p:cNvPr id="27" name="Rounded Rectangle 26"/>
            <p:cNvSpPr/>
            <p:nvPr/>
          </p:nvSpPr>
          <p:spPr>
            <a:xfrm>
              <a:off x="600052" y="5996354"/>
              <a:ext cx="16705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Maps</a:t>
              </a:r>
              <a:endParaRPr lang="en-US" sz="2400" dirty="0">
                <a:solidFill>
                  <a:schemeClr val="tx1"/>
                </a:solidFill>
              </a:endParaRPr>
            </a:p>
          </p:txBody>
        </p:sp>
        <p:cxnSp>
          <p:nvCxnSpPr>
            <p:cNvPr id="28" name="Straight Connector 27"/>
            <p:cNvCxnSpPr/>
            <p:nvPr/>
          </p:nvCxnSpPr>
          <p:spPr>
            <a:xfrm>
              <a:off x="3560444" y="3913796"/>
              <a:ext cx="1011556"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560444" y="3913796"/>
              <a:ext cx="0" cy="1344004"/>
            </a:xfrm>
            <a:prstGeom prst="straightConnector1">
              <a:avLst/>
            </a:prstGeom>
            <a:ln w="254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969706" y="5257800"/>
              <a:ext cx="590738"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4080667" y="3393129"/>
            <a:ext cx="4834733" cy="2450825"/>
            <a:chOff x="4038600" y="3913796"/>
            <a:chExt cx="4800600" cy="2722931"/>
          </a:xfrm>
        </p:grpSpPr>
        <p:sp>
          <p:nvSpPr>
            <p:cNvPr id="32" name="Rectangle 31"/>
            <p:cNvSpPr/>
            <p:nvPr/>
          </p:nvSpPr>
          <p:spPr>
            <a:xfrm>
              <a:off x="4038600" y="4114800"/>
              <a:ext cx="4800600" cy="25219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800" dirty="0" smtClean="0">
                  <a:solidFill>
                    <a:schemeClr val="tx1"/>
                  </a:solidFill>
                </a:rPr>
                <a:t>Data Analysis and Reports</a:t>
              </a:r>
              <a:endParaRPr lang="en-US" sz="2800" dirty="0">
                <a:solidFill>
                  <a:schemeClr val="tx1"/>
                </a:solidFill>
              </a:endParaRPr>
            </a:p>
          </p:txBody>
        </p:sp>
        <p:sp>
          <p:nvSpPr>
            <p:cNvPr id="33" name="Rounded Rectangle 32"/>
            <p:cNvSpPr/>
            <p:nvPr/>
          </p:nvSpPr>
          <p:spPr>
            <a:xfrm>
              <a:off x="4387362" y="4708939"/>
              <a:ext cx="33850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Remaining Service Lives</a:t>
              </a:r>
              <a:endParaRPr lang="en-US" sz="2400" dirty="0">
                <a:solidFill>
                  <a:schemeClr val="tx1"/>
                </a:solidFill>
              </a:endParaRPr>
            </a:p>
          </p:txBody>
        </p:sp>
        <p:sp>
          <p:nvSpPr>
            <p:cNvPr id="34" name="Rounded Rectangle 33"/>
            <p:cNvSpPr/>
            <p:nvPr/>
          </p:nvSpPr>
          <p:spPr>
            <a:xfrm>
              <a:off x="4387362" y="5364370"/>
              <a:ext cx="38422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Treatment Recommendations</a:t>
              </a:r>
              <a:endParaRPr lang="en-US" sz="2400" dirty="0">
                <a:solidFill>
                  <a:schemeClr val="tx1"/>
                </a:solidFill>
              </a:endParaRPr>
            </a:p>
          </p:txBody>
        </p:sp>
        <p:cxnSp>
          <p:nvCxnSpPr>
            <p:cNvPr id="35" name="Straight Arrow Connector 34"/>
            <p:cNvCxnSpPr/>
            <p:nvPr/>
          </p:nvCxnSpPr>
          <p:spPr>
            <a:xfrm>
              <a:off x="5905862" y="3913796"/>
              <a:ext cx="0" cy="201004"/>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387362" y="6019800"/>
              <a:ext cx="41470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Comparisons to State Highways</a:t>
              </a:r>
              <a:endParaRPr lang="en-US" sz="2400" dirty="0">
                <a:solidFill>
                  <a:schemeClr val="tx1"/>
                </a:solidFill>
              </a:endParaRPr>
            </a:p>
          </p:txBody>
        </p:sp>
      </p:grpSp>
      <p:grpSp>
        <p:nvGrpSpPr>
          <p:cNvPr id="37" name="Group 36"/>
          <p:cNvGrpSpPr/>
          <p:nvPr/>
        </p:nvGrpSpPr>
        <p:grpSpPr>
          <a:xfrm>
            <a:off x="320320" y="2901384"/>
            <a:ext cx="4144057" cy="1028778"/>
            <a:chOff x="304800" y="3367454"/>
            <a:chExt cx="4114800" cy="1143000"/>
          </a:xfrm>
        </p:grpSpPr>
        <p:sp>
          <p:nvSpPr>
            <p:cNvPr id="38" name="Rounded Rectangle 37"/>
            <p:cNvSpPr/>
            <p:nvPr/>
          </p:nvSpPr>
          <p:spPr>
            <a:xfrm>
              <a:off x="304800" y="3686908"/>
              <a:ext cx="2819400" cy="8235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Pavement Condition Index (PCI)</a:t>
              </a:r>
              <a:endParaRPr lang="en-US" sz="2400" dirty="0">
                <a:solidFill>
                  <a:schemeClr val="tx1"/>
                </a:solidFill>
              </a:endParaRPr>
            </a:p>
          </p:txBody>
        </p:sp>
        <p:cxnSp>
          <p:nvCxnSpPr>
            <p:cNvPr id="39" name="Straight Arrow Connector 38"/>
            <p:cNvCxnSpPr/>
            <p:nvPr/>
          </p:nvCxnSpPr>
          <p:spPr>
            <a:xfrm flipH="1">
              <a:off x="1546690" y="3367454"/>
              <a:ext cx="2076" cy="319454"/>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055618" y="3689174"/>
              <a:ext cx="1363982"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542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57200" y="0"/>
            <a:ext cx="82296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mtClean="0"/>
              <a:t>Option Developed by WACERS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224281" cy="487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839" y="838200"/>
            <a:ext cx="588844" cy="487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315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2166126" y="122030"/>
            <a:ext cx="4766506" cy="53205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Inventory and Segmentation</a:t>
            </a:r>
            <a:endParaRPr lang="en-US" sz="2800" dirty="0">
              <a:solidFill>
                <a:schemeClr val="tx1"/>
              </a:solidFill>
            </a:endParaRPr>
          </a:p>
        </p:txBody>
      </p:sp>
      <p:grpSp>
        <p:nvGrpSpPr>
          <p:cNvPr id="45" name="Group 44"/>
          <p:cNvGrpSpPr/>
          <p:nvPr/>
        </p:nvGrpSpPr>
        <p:grpSpPr>
          <a:xfrm>
            <a:off x="244147" y="654085"/>
            <a:ext cx="3767077" cy="2327740"/>
            <a:chOff x="304800" y="838200"/>
            <a:chExt cx="3733800" cy="2667000"/>
          </a:xfrm>
        </p:grpSpPr>
        <p:cxnSp>
          <p:nvCxnSpPr>
            <p:cNvPr id="79" name="Straight Arrow Connector 78"/>
            <p:cNvCxnSpPr/>
            <p:nvPr/>
          </p:nvCxnSpPr>
          <p:spPr>
            <a:xfrm>
              <a:off x="3238500" y="838200"/>
              <a:ext cx="0" cy="295334"/>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304800" y="1143000"/>
              <a:ext cx="37338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dirty="0" smtClean="0">
                  <a:solidFill>
                    <a:schemeClr val="tx1"/>
                  </a:solidFill>
                </a:rPr>
                <a:t>Pathway Services® Van</a:t>
              </a:r>
              <a:endParaRPr lang="en-US" sz="2800" dirty="0">
                <a:solidFill>
                  <a:schemeClr val="tx1"/>
                </a:solidFill>
              </a:endParaRPr>
            </a:p>
          </p:txBody>
        </p:sp>
        <p:sp>
          <p:nvSpPr>
            <p:cNvPr id="81" name="Rounded Rectangle 80"/>
            <p:cNvSpPr/>
            <p:nvPr/>
          </p:nvSpPr>
          <p:spPr>
            <a:xfrm>
              <a:off x="615462" y="1676400"/>
              <a:ext cx="16705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Roughness</a:t>
              </a:r>
              <a:endParaRPr lang="en-US" sz="2400" dirty="0">
                <a:solidFill>
                  <a:schemeClr val="tx1"/>
                </a:solidFill>
              </a:endParaRPr>
            </a:p>
          </p:txBody>
        </p:sp>
        <p:sp>
          <p:nvSpPr>
            <p:cNvPr id="82" name="Rounded Rectangle 81"/>
            <p:cNvSpPr/>
            <p:nvPr/>
          </p:nvSpPr>
          <p:spPr>
            <a:xfrm>
              <a:off x="615462" y="2293327"/>
              <a:ext cx="16705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Rutting</a:t>
              </a:r>
              <a:endParaRPr lang="en-US" sz="2400" dirty="0">
                <a:solidFill>
                  <a:schemeClr val="tx1"/>
                </a:solidFill>
              </a:endParaRPr>
            </a:p>
          </p:txBody>
        </p:sp>
        <p:sp>
          <p:nvSpPr>
            <p:cNvPr id="83" name="Rounded Rectangle 82"/>
            <p:cNvSpPr/>
            <p:nvPr/>
          </p:nvSpPr>
          <p:spPr>
            <a:xfrm>
              <a:off x="615462" y="2910254"/>
              <a:ext cx="16705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Video Logs</a:t>
              </a:r>
              <a:endParaRPr lang="en-US" sz="2400" dirty="0">
                <a:solidFill>
                  <a:schemeClr val="tx1"/>
                </a:solidFill>
              </a:endParaRPr>
            </a:p>
          </p:txBody>
        </p:sp>
      </p:grpSp>
      <p:grpSp>
        <p:nvGrpSpPr>
          <p:cNvPr id="46" name="Group 45"/>
          <p:cNvGrpSpPr/>
          <p:nvPr/>
        </p:nvGrpSpPr>
        <p:grpSpPr>
          <a:xfrm>
            <a:off x="4549379" y="662347"/>
            <a:ext cx="4305231" cy="1800213"/>
            <a:chOff x="4572000" y="847666"/>
            <a:chExt cx="4267200" cy="2062588"/>
          </a:xfrm>
        </p:grpSpPr>
        <p:cxnSp>
          <p:nvCxnSpPr>
            <p:cNvPr id="74" name="Straight Arrow Connector 73"/>
            <p:cNvCxnSpPr/>
            <p:nvPr/>
          </p:nvCxnSpPr>
          <p:spPr>
            <a:xfrm>
              <a:off x="5905500" y="847666"/>
              <a:ext cx="0" cy="295334"/>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4572000" y="1157654"/>
              <a:ext cx="4267200" cy="1752600"/>
              <a:chOff x="4572000" y="1157654"/>
              <a:chExt cx="4267200" cy="1752600"/>
            </a:xfrm>
          </p:grpSpPr>
          <p:sp>
            <p:nvSpPr>
              <p:cNvPr id="76" name="Rectangle 75"/>
              <p:cNvSpPr/>
              <p:nvPr/>
            </p:nvSpPr>
            <p:spPr>
              <a:xfrm>
                <a:off x="4572000" y="1157654"/>
                <a:ext cx="42672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800" dirty="0" smtClean="0">
                    <a:solidFill>
                      <a:schemeClr val="tx1"/>
                    </a:solidFill>
                  </a:rPr>
                  <a:t>GPR Provider (TBD)</a:t>
                </a:r>
                <a:endParaRPr lang="en-US" sz="2800" dirty="0">
                  <a:solidFill>
                    <a:schemeClr val="tx1"/>
                  </a:solidFill>
                </a:endParaRPr>
              </a:p>
            </p:txBody>
          </p:sp>
          <p:sp>
            <p:nvSpPr>
              <p:cNvPr id="77" name="Rounded Rectangle 76"/>
              <p:cNvSpPr/>
              <p:nvPr/>
            </p:nvSpPr>
            <p:spPr>
              <a:xfrm>
                <a:off x="4882662" y="1691054"/>
                <a:ext cx="38041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Asphalt Surface Thicknesses</a:t>
                </a:r>
                <a:endParaRPr lang="en-US" sz="2400" dirty="0">
                  <a:solidFill>
                    <a:schemeClr val="tx1"/>
                  </a:solidFill>
                </a:endParaRPr>
              </a:p>
            </p:txBody>
          </p:sp>
          <p:sp>
            <p:nvSpPr>
              <p:cNvPr id="78" name="Rounded Rectangle 77"/>
              <p:cNvSpPr/>
              <p:nvPr/>
            </p:nvSpPr>
            <p:spPr>
              <a:xfrm>
                <a:off x="4882662" y="2307981"/>
                <a:ext cx="3804138"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Base Thicknesses</a:t>
                </a:r>
                <a:endParaRPr lang="en-US" sz="2400" dirty="0">
                  <a:solidFill>
                    <a:schemeClr val="tx1"/>
                  </a:solidFill>
                </a:endParaRPr>
              </a:p>
            </p:txBody>
          </p:sp>
        </p:grpSp>
      </p:grpSp>
      <p:grpSp>
        <p:nvGrpSpPr>
          <p:cNvPr id="47" name="Group 46"/>
          <p:cNvGrpSpPr/>
          <p:nvPr/>
        </p:nvGrpSpPr>
        <p:grpSpPr>
          <a:xfrm>
            <a:off x="2238780" y="1585181"/>
            <a:ext cx="5424203" cy="1753264"/>
            <a:chOff x="2281813" y="1905000"/>
            <a:chExt cx="5376287" cy="2008796"/>
          </a:xfrm>
        </p:grpSpPr>
        <p:cxnSp>
          <p:nvCxnSpPr>
            <p:cNvPr id="65" name="Straight Arrow Connector 64"/>
            <p:cNvCxnSpPr/>
            <p:nvPr/>
          </p:nvCxnSpPr>
          <p:spPr>
            <a:xfrm>
              <a:off x="4724400" y="1928865"/>
              <a:ext cx="0" cy="1209989"/>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24400" y="1928865"/>
              <a:ext cx="158262"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716445" y="2549560"/>
              <a:ext cx="158262"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4419600" y="3138854"/>
              <a:ext cx="3238500" cy="7749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Storage on Website</a:t>
              </a:r>
              <a:endParaRPr lang="en-US" sz="2800" dirty="0">
                <a:solidFill>
                  <a:schemeClr val="tx1"/>
                </a:solidFill>
              </a:endParaRPr>
            </a:p>
          </p:txBody>
        </p:sp>
        <p:cxnSp>
          <p:nvCxnSpPr>
            <p:cNvPr id="69" name="Straight Arrow Connector 68"/>
            <p:cNvCxnSpPr/>
            <p:nvPr/>
          </p:nvCxnSpPr>
          <p:spPr>
            <a:xfrm>
              <a:off x="3657600" y="1919654"/>
              <a:ext cx="0" cy="1447800"/>
            </a:xfrm>
            <a:prstGeom prst="straightConnector1">
              <a:avLst/>
            </a:prstGeom>
            <a:ln w="254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81" idx="3"/>
            </p:cNvCxnSpPr>
            <p:nvPr/>
          </p:nvCxnSpPr>
          <p:spPr>
            <a:xfrm>
              <a:off x="2286000" y="1905000"/>
              <a:ext cx="13716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281813" y="2511041"/>
              <a:ext cx="137578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281813" y="3138854"/>
              <a:ext cx="137578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3657600" y="3367454"/>
              <a:ext cx="788670"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228600" y="3338444"/>
            <a:ext cx="4320779" cy="2343302"/>
            <a:chOff x="289390" y="3913796"/>
            <a:chExt cx="4282610" cy="2684831"/>
          </a:xfrm>
        </p:grpSpPr>
        <p:sp>
          <p:nvSpPr>
            <p:cNvPr id="59" name="Rectangle 58"/>
            <p:cNvSpPr/>
            <p:nvPr/>
          </p:nvSpPr>
          <p:spPr>
            <a:xfrm>
              <a:off x="289390" y="4846027"/>
              <a:ext cx="2680316" cy="1752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800" dirty="0" smtClean="0">
                  <a:solidFill>
                    <a:schemeClr val="bg1">
                      <a:lumMod val="75000"/>
                    </a:schemeClr>
                  </a:solidFill>
                </a:rPr>
                <a:t>Data Summaries</a:t>
              </a:r>
              <a:endParaRPr lang="en-US" sz="2800" dirty="0">
                <a:solidFill>
                  <a:schemeClr val="bg1">
                    <a:lumMod val="75000"/>
                  </a:schemeClr>
                </a:solidFill>
              </a:endParaRPr>
            </a:p>
          </p:txBody>
        </p:sp>
        <p:sp>
          <p:nvSpPr>
            <p:cNvPr id="60" name="Rounded Rectangle 59"/>
            <p:cNvSpPr/>
            <p:nvPr/>
          </p:nvSpPr>
          <p:spPr>
            <a:xfrm>
              <a:off x="600052" y="5379427"/>
              <a:ext cx="1670538" cy="45720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lumMod val="75000"/>
                    </a:schemeClr>
                  </a:solidFill>
                </a:rPr>
                <a:t>Tables</a:t>
              </a:r>
              <a:endParaRPr lang="en-US" sz="2400" dirty="0">
                <a:solidFill>
                  <a:schemeClr val="bg1">
                    <a:lumMod val="75000"/>
                  </a:schemeClr>
                </a:solidFill>
              </a:endParaRPr>
            </a:p>
          </p:txBody>
        </p:sp>
        <p:sp>
          <p:nvSpPr>
            <p:cNvPr id="61" name="Rounded Rectangle 60"/>
            <p:cNvSpPr/>
            <p:nvPr/>
          </p:nvSpPr>
          <p:spPr>
            <a:xfrm>
              <a:off x="600052" y="5996354"/>
              <a:ext cx="1670538" cy="45720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lumMod val="75000"/>
                    </a:schemeClr>
                  </a:solidFill>
                </a:rPr>
                <a:t>Maps</a:t>
              </a:r>
              <a:endParaRPr lang="en-US" sz="2400" dirty="0">
                <a:solidFill>
                  <a:schemeClr val="bg1">
                    <a:lumMod val="75000"/>
                  </a:schemeClr>
                </a:solidFill>
              </a:endParaRPr>
            </a:p>
          </p:txBody>
        </p:sp>
        <p:cxnSp>
          <p:nvCxnSpPr>
            <p:cNvPr id="62" name="Straight Connector 61"/>
            <p:cNvCxnSpPr/>
            <p:nvPr/>
          </p:nvCxnSpPr>
          <p:spPr>
            <a:xfrm>
              <a:off x="3560444" y="3913796"/>
              <a:ext cx="1011556" cy="0"/>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560444" y="3913796"/>
              <a:ext cx="0" cy="1344004"/>
            </a:xfrm>
            <a:prstGeom prst="straightConnector1">
              <a:avLst/>
            </a:prstGeom>
            <a:ln w="25400">
              <a:solidFill>
                <a:schemeClr val="bg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2971800" y="5257800"/>
              <a:ext cx="588644" cy="0"/>
            </a:xfrm>
            <a:prstGeom prst="straightConnector1">
              <a:avLst/>
            </a:prstGeom>
            <a:ln w="25400">
              <a:solidFill>
                <a:schemeClr val="bg1">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4011225" y="3338444"/>
            <a:ext cx="4843385" cy="2376556"/>
            <a:chOff x="4038600" y="3913796"/>
            <a:chExt cx="4800600" cy="2722931"/>
          </a:xfrm>
        </p:grpSpPr>
        <p:sp>
          <p:nvSpPr>
            <p:cNvPr id="54" name="Rectangle 53"/>
            <p:cNvSpPr/>
            <p:nvPr/>
          </p:nvSpPr>
          <p:spPr>
            <a:xfrm>
              <a:off x="4038600" y="4114800"/>
              <a:ext cx="4800600" cy="252192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800" dirty="0" smtClean="0">
                  <a:solidFill>
                    <a:schemeClr val="bg1">
                      <a:lumMod val="75000"/>
                    </a:schemeClr>
                  </a:solidFill>
                </a:rPr>
                <a:t>Data Analysis and Reports</a:t>
              </a:r>
              <a:endParaRPr lang="en-US" sz="2800" dirty="0">
                <a:solidFill>
                  <a:schemeClr val="bg1">
                    <a:lumMod val="75000"/>
                  </a:schemeClr>
                </a:solidFill>
              </a:endParaRPr>
            </a:p>
          </p:txBody>
        </p:sp>
        <p:sp>
          <p:nvSpPr>
            <p:cNvPr id="55" name="Rounded Rectangle 54"/>
            <p:cNvSpPr/>
            <p:nvPr/>
          </p:nvSpPr>
          <p:spPr>
            <a:xfrm>
              <a:off x="4387362" y="4708939"/>
              <a:ext cx="3385038" cy="45720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lumMod val="75000"/>
                    </a:schemeClr>
                  </a:solidFill>
                </a:rPr>
                <a:t>Remaining Service Lives</a:t>
              </a:r>
              <a:endParaRPr lang="en-US" sz="2400" dirty="0">
                <a:solidFill>
                  <a:schemeClr val="bg1">
                    <a:lumMod val="75000"/>
                  </a:schemeClr>
                </a:solidFill>
              </a:endParaRPr>
            </a:p>
          </p:txBody>
        </p:sp>
        <p:sp>
          <p:nvSpPr>
            <p:cNvPr id="56" name="Rounded Rectangle 55"/>
            <p:cNvSpPr/>
            <p:nvPr/>
          </p:nvSpPr>
          <p:spPr>
            <a:xfrm>
              <a:off x="4387362" y="5364370"/>
              <a:ext cx="3842238" cy="45720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lumMod val="75000"/>
                    </a:schemeClr>
                  </a:solidFill>
                </a:rPr>
                <a:t>Treatment Recommendations</a:t>
              </a:r>
              <a:endParaRPr lang="en-US" sz="2400" dirty="0">
                <a:solidFill>
                  <a:schemeClr val="bg1">
                    <a:lumMod val="75000"/>
                  </a:schemeClr>
                </a:solidFill>
              </a:endParaRPr>
            </a:p>
          </p:txBody>
        </p:sp>
        <p:cxnSp>
          <p:nvCxnSpPr>
            <p:cNvPr id="57" name="Straight Arrow Connector 56"/>
            <p:cNvCxnSpPr/>
            <p:nvPr/>
          </p:nvCxnSpPr>
          <p:spPr>
            <a:xfrm>
              <a:off x="5905862" y="3913796"/>
              <a:ext cx="0" cy="201004"/>
            </a:xfrm>
            <a:prstGeom prst="straightConnector1">
              <a:avLst/>
            </a:prstGeom>
            <a:ln w="25400">
              <a:solidFill>
                <a:schemeClr val="bg1">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4387362" y="6019800"/>
              <a:ext cx="4147038" cy="45720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lumMod val="75000"/>
                    </a:schemeClr>
                  </a:solidFill>
                </a:rPr>
                <a:t>Comparisons to State Highways</a:t>
              </a:r>
              <a:endParaRPr lang="en-US" sz="2400" dirty="0">
                <a:solidFill>
                  <a:schemeClr val="bg1">
                    <a:lumMod val="75000"/>
                  </a:schemeClr>
                </a:solidFill>
              </a:endParaRPr>
            </a:p>
          </p:txBody>
        </p:sp>
      </p:grpSp>
      <p:grpSp>
        <p:nvGrpSpPr>
          <p:cNvPr id="50" name="Group 49"/>
          <p:cNvGrpSpPr/>
          <p:nvPr/>
        </p:nvGrpSpPr>
        <p:grpSpPr>
          <a:xfrm>
            <a:off x="244147" y="2861601"/>
            <a:ext cx="4151473" cy="997603"/>
            <a:chOff x="304800" y="3367454"/>
            <a:chExt cx="4114800" cy="1143000"/>
          </a:xfrm>
        </p:grpSpPr>
        <p:sp>
          <p:nvSpPr>
            <p:cNvPr id="51" name="Rounded Rectangle 50"/>
            <p:cNvSpPr/>
            <p:nvPr/>
          </p:nvSpPr>
          <p:spPr>
            <a:xfrm>
              <a:off x="304800" y="3686908"/>
              <a:ext cx="2819400" cy="8235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Pavement Condition Index (PCI)</a:t>
              </a:r>
              <a:endParaRPr lang="en-US" sz="2400" dirty="0">
                <a:solidFill>
                  <a:schemeClr val="tx1"/>
                </a:solidFill>
              </a:endParaRPr>
            </a:p>
          </p:txBody>
        </p:sp>
        <p:cxnSp>
          <p:nvCxnSpPr>
            <p:cNvPr id="52" name="Straight Arrow Connector 51"/>
            <p:cNvCxnSpPr/>
            <p:nvPr/>
          </p:nvCxnSpPr>
          <p:spPr>
            <a:xfrm flipH="1">
              <a:off x="1546690" y="3367454"/>
              <a:ext cx="2076" cy="319454"/>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055618" y="3689174"/>
              <a:ext cx="1363982"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88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mtClean="0"/>
              <a:t>WACERS’ Recommendation</a:t>
            </a:r>
            <a:endParaRPr lang="en-US" dirty="0"/>
          </a:p>
        </p:txBody>
      </p:sp>
      <p:sp>
        <p:nvSpPr>
          <p:cNvPr id="3" name="Content Placeholder 2"/>
          <p:cNvSpPr txBox="1">
            <a:spLocks/>
          </p:cNvSpPr>
          <p:nvPr/>
        </p:nvSpPr>
        <p:spPr>
          <a:xfrm>
            <a:off x="152400" y="990600"/>
            <a:ext cx="6934200" cy="50292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Collect all data.</a:t>
            </a:r>
          </a:p>
          <a:p>
            <a:pPr lvl="1"/>
            <a:r>
              <a:rPr lang="en-US" dirty="0" smtClean="0"/>
              <a:t>Ground Penetrating Radar (GPR)</a:t>
            </a:r>
          </a:p>
          <a:p>
            <a:pPr lvl="1"/>
            <a:r>
              <a:rPr lang="en-US" dirty="0" smtClean="0"/>
              <a:t>Roughness</a:t>
            </a:r>
          </a:p>
          <a:p>
            <a:pPr lvl="1"/>
            <a:r>
              <a:rPr lang="en-US" dirty="0" smtClean="0"/>
              <a:t>Rutting</a:t>
            </a:r>
          </a:p>
          <a:p>
            <a:pPr lvl="1"/>
            <a:r>
              <a:rPr lang="en-US" dirty="0" smtClean="0"/>
              <a:t>Video logs</a:t>
            </a:r>
          </a:p>
          <a:p>
            <a:pPr lvl="2"/>
            <a:r>
              <a:rPr lang="en-US" sz="2600" dirty="0" smtClean="0"/>
              <a:t>Pavement Condition Index (PCI)</a:t>
            </a:r>
          </a:p>
          <a:p>
            <a:r>
              <a:rPr lang="en-US" dirty="0" smtClean="0"/>
              <a:t>Data Collection Frequency</a:t>
            </a:r>
          </a:p>
          <a:p>
            <a:pPr lvl="1"/>
            <a:r>
              <a:rPr lang="en-US" dirty="0" smtClean="0"/>
              <a:t>Every 2 </a:t>
            </a:r>
            <a:r>
              <a:rPr lang="en-US" dirty="0" smtClean="0"/>
              <a:t>years</a:t>
            </a:r>
            <a:endParaRPr lang="en-US" dirty="0" smtClean="0"/>
          </a:p>
          <a:p>
            <a:r>
              <a:rPr lang="en-US" dirty="0" smtClean="0"/>
              <a:t>No analysis.</a:t>
            </a:r>
          </a:p>
          <a:p>
            <a:pPr lvl="1"/>
            <a:r>
              <a:rPr lang="en-US" dirty="0" smtClean="0"/>
              <a:t>Many analytical options remain open once the data is collected and stored.</a:t>
            </a:r>
            <a:endParaRPr lang="en-US" dirty="0"/>
          </a:p>
        </p:txBody>
      </p:sp>
      <p:pic>
        <p:nvPicPr>
          <p:cNvPr id="4" name="Picture 2" descr="C:\Users\Public\Pictures\Asphalt Roads and Streets\Rural\DSC_1257ac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981200"/>
            <a:ext cx="3517900" cy="23452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102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482"/>
            <a:ext cx="8229600" cy="681318"/>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Data Collection Frequency</a:t>
            </a:r>
            <a:endParaRPr lang="en-US" dirty="0"/>
          </a:p>
        </p:txBody>
      </p:sp>
      <p:sp>
        <p:nvSpPr>
          <p:cNvPr id="3" name="Content Placeholder 2"/>
          <p:cNvSpPr txBox="1">
            <a:spLocks/>
          </p:cNvSpPr>
          <p:nvPr/>
        </p:nvSpPr>
        <p:spPr>
          <a:xfrm>
            <a:off x="304800" y="694509"/>
            <a:ext cx="8382000" cy="5562600"/>
          </a:xfrm>
          <a:prstGeom prst="rect">
            <a:avLst/>
          </a:prstGeom>
        </p:spPr>
        <p:txBody>
          <a:bodyPr>
            <a:normAutofit/>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First Year:  Monitor all paved county roads.</a:t>
            </a:r>
          </a:p>
          <a:p>
            <a:r>
              <a:rPr lang="en-US" dirty="0" smtClean="0"/>
              <a:t>Subsequent Years:  Monitor half the state each year.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89" y="2443005"/>
            <a:ext cx="4197110" cy="3124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135" y="2443005"/>
            <a:ext cx="3841281" cy="3124200"/>
          </a:xfrm>
          <a:prstGeom prst="rect">
            <a:avLst/>
          </a:prstGeom>
        </p:spPr>
      </p:pic>
      <p:sp>
        <p:nvSpPr>
          <p:cNvPr id="6" name="TextBox 5"/>
          <p:cNvSpPr txBox="1"/>
          <p:nvPr/>
        </p:nvSpPr>
        <p:spPr>
          <a:xfrm>
            <a:off x="170152" y="5481935"/>
            <a:ext cx="4303614" cy="461665"/>
          </a:xfrm>
          <a:prstGeom prst="rect">
            <a:avLst/>
          </a:prstGeom>
          <a:noFill/>
        </p:spPr>
        <p:txBody>
          <a:bodyPr wrap="none" rtlCol="0">
            <a:spAutoFit/>
          </a:bodyPr>
          <a:lstStyle/>
          <a:p>
            <a:r>
              <a:rPr lang="en-US" sz="2400" dirty="0" smtClean="0"/>
              <a:t>W – 1,270 miles; E – 1,241 miles</a:t>
            </a:r>
            <a:endParaRPr lang="en-US" sz="2400" dirty="0"/>
          </a:p>
        </p:txBody>
      </p:sp>
      <p:sp>
        <p:nvSpPr>
          <p:cNvPr id="7" name="TextBox 6"/>
          <p:cNvSpPr txBox="1"/>
          <p:nvPr/>
        </p:nvSpPr>
        <p:spPr>
          <a:xfrm>
            <a:off x="4495800" y="5481935"/>
            <a:ext cx="4697953" cy="461665"/>
          </a:xfrm>
          <a:prstGeom prst="rect">
            <a:avLst/>
          </a:prstGeom>
          <a:noFill/>
        </p:spPr>
        <p:txBody>
          <a:bodyPr wrap="none" rtlCol="0">
            <a:spAutoFit/>
          </a:bodyPr>
          <a:lstStyle/>
          <a:p>
            <a:r>
              <a:rPr lang="en-US" sz="2400" dirty="0" smtClean="0"/>
              <a:t>SW – 1,278 miles; NE – 1,233 miles</a:t>
            </a:r>
            <a:endParaRPr lang="en-US" sz="2400" dirty="0"/>
          </a:p>
        </p:txBody>
      </p:sp>
    </p:spTree>
    <p:extLst>
      <p:ext uri="{BB962C8B-B14F-4D97-AF65-F5344CB8AC3E}">
        <p14:creationId xmlns:p14="http://schemas.microsoft.com/office/powerpoint/2010/main" val="516347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Work to be Performed</a:t>
            </a:r>
            <a:endParaRPr lang="en-US" dirty="0"/>
          </a:p>
        </p:txBody>
      </p:sp>
      <p:sp>
        <p:nvSpPr>
          <p:cNvPr id="3" name="Content Placeholder 2"/>
          <p:cNvSpPr txBox="1">
            <a:spLocks/>
          </p:cNvSpPr>
          <p:nvPr/>
        </p:nvSpPr>
        <p:spPr>
          <a:xfrm>
            <a:off x="304800" y="935241"/>
            <a:ext cx="8229600" cy="4983163"/>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Wyoming T</a:t>
            </a:r>
            <a:r>
              <a:rPr lang="en-US" baseline="30000" dirty="0" smtClean="0"/>
              <a:t>2</a:t>
            </a:r>
            <a:r>
              <a:rPr lang="en-US" dirty="0" smtClean="0"/>
              <a:t>/LTAP</a:t>
            </a:r>
          </a:p>
          <a:p>
            <a:pPr lvl="1"/>
            <a:r>
              <a:rPr lang="en-US" dirty="0" smtClean="0"/>
              <a:t>Inventory and Segmentation</a:t>
            </a:r>
          </a:p>
          <a:p>
            <a:pPr lvl="1"/>
            <a:r>
              <a:rPr lang="en-US" dirty="0" smtClean="0"/>
              <a:t>Pavement Condition Index (PCI) processing</a:t>
            </a:r>
          </a:p>
          <a:p>
            <a:pPr lvl="1"/>
            <a:r>
              <a:rPr lang="en-US" dirty="0" smtClean="0"/>
              <a:t>Host website containing raw data</a:t>
            </a:r>
          </a:p>
          <a:p>
            <a:r>
              <a:rPr lang="en-US" dirty="0" smtClean="0"/>
              <a:t>Pathway Services®</a:t>
            </a:r>
          </a:p>
          <a:p>
            <a:pPr lvl="1"/>
            <a:r>
              <a:rPr lang="en-US" dirty="0" smtClean="0"/>
              <a:t>Roughness</a:t>
            </a:r>
          </a:p>
          <a:p>
            <a:pPr lvl="1"/>
            <a:r>
              <a:rPr lang="en-US" dirty="0" smtClean="0"/>
              <a:t>Rutting</a:t>
            </a:r>
          </a:p>
          <a:p>
            <a:pPr lvl="1"/>
            <a:r>
              <a:rPr lang="en-US" dirty="0" smtClean="0"/>
              <a:t>Video Logs</a:t>
            </a:r>
          </a:p>
          <a:p>
            <a:r>
              <a:rPr lang="en-US" dirty="0" smtClean="0"/>
              <a:t>Commercial GPR Tester (TBD)</a:t>
            </a:r>
          </a:p>
          <a:p>
            <a:pPr lvl="1"/>
            <a:r>
              <a:rPr lang="en-US" dirty="0" smtClean="0"/>
              <a:t>Asphalt and Base Thicknesses</a:t>
            </a:r>
            <a:endParaRPr lang="en-US" dirty="0"/>
          </a:p>
        </p:txBody>
      </p:sp>
      <p:pic>
        <p:nvPicPr>
          <p:cNvPr id="4" name="Picture 2" descr="C:\Users\Public\Pictures\Asphalt Roads and Streets\Rural\DSC00875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8780" y="2509785"/>
            <a:ext cx="2952820" cy="22146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390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4543" y="0"/>
            <a:ext cx="8229600" cy="8382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Budget Summary</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685800"/>
            <a:ext cx="8839201" cy="420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309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28600"/>
            <a:ext cx="8229600" cy="768494"/>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Cost Allocation</a:t>
            </a:r>
            <a:endParaRPr lang="en-US" dirty="0"/>
          </a:p>
        </p:txBody>
      </p:sp>
      <p:sp>
        <p:nvSpPr>
          <p:cNvPr id="4" name="Rectangle 3"/>
          <p:cNvSpPr/>
          <p:nvPr/>
        </p:nvSpPr>
        <p:spPr>
          <a:xfrm>
            <a:off x="838200" y="1371600"/>
            <a:ext cx="7772400" cy="4401205"/>
          </a:xfrm>
          <a:prstGeom prst="rect">
            <a:avLst/>
          </a:prstGeom>
        </p:spPr>
        <p:txBody>
          <a:bodyPr wrap="square">
            <a:spAutoFit/>
          </a:bodyPr>
          <a:lstStyle/>
          <a:p>
            <a:pPr marL="571500" indent="-571500">
              <a:buFont typeface="Arial" panose="020B0604020202020204" pitchFamily="34" charset="0"/>
              <a:buChar char="•"/>
            </a:pPr>
            <a:r>
              <a:rPr lang="en-US" sz="4000" b="1" dirty="0" smtClean="0"/>
              <a:t>WYDOT </a:t>
            </a:r>
            <a:r>
              <a:rPr lang="en-US" sz="4000" b="1" dirty="0" smtClean="0"/>
              <a:t>will cover $215,584 in the first year.</a:t>
            </a:r>
          </a:p>
          <a:p>
            <a:pPr marL="571500" indent="-571500">
              <a:buFont typeface="Arial" panose="020B0604020202020204" pitchFamily="34" charset="0"/>
              <a:buChar char="•"/>
            </a:pPr>
            <a:r>
              <a:rPr lang="en-US" sz="4000" b="1" dirty="0" smtClean="0"/>
              <a:t>$100,000 is requested from the STIC in the first year.</a:t>
            </a:r>
          </a:p>
          <a:p>
            <a:pPr marL="571500" indent="-571500">
              <a:buFont typeface="Arial" panose="020B0604020202020204" pitchFamily="34" charset="0"/>
              <a:buChar char="•"/>
            </a:pPr>
            <a:r>
              <a:rPr lang="en-US" sz="4000" b="1" dirty="0" smtClean="0"/>
              <a:t>Counties have agreed to cover the running cost for subsequent years.</a:t>
            </a:r>
            <a:endParaRPr lang="en-US" sz="4000" b="1" dirty="0"/>
          </a:p>
        </p:txBody>
      </p:sp>
    </p:spTree>
    <p:extLst>
      <p:ext uri="{BB962C8B-B14F-4D97-AF65-F5344CB8AC3E}">
        <p14:creationId xmlns:p14="http://schemas.microsoft.com/office/powerpoint/2010/main" val="2879670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3657600" cy="1782762"/>
          </a:xfrm>
        </p:spPr>
        <p:txBody>
          <a:bodyPr/>
          <a:lstStyle/>
          <a:p>
            <a:r>
              <a:rPr lang="en-US" dirty="0" smtClean="0"/>
              <a:t>What if they fall apart?</a:t>
            </a:r>
            <a:endParaRPr lang="en-US" dirty="0"/>
          </a:p>
        </p:txBody>
      </p:sp>
      <p:sp>
        <p:nvSpPr>
          <p:cNvPr id="3" name="Content Placeholder 2"/>
          <p:cNvSpPr>
            <a:spLocks noGrp="1"/>
          </p:cNvSpPr>
          <p:nvPr>
            <p:ph idx="1"/>
          </p:nvPr>
        </p:nvSpPr>
        <p:spPr>
          <a:xfrm>
            <a:off x="228600" y="2362200"/>
            <a:ext cx="3962400" cy="1828800"/>
          </a:xfrm>
        </p:spPr>
        <p:txBody>
          <a:bodyPr/>
          <a:lstStyle/>
          <a:p>
            <a:r>
              <a:rPr lang="en-US" dirty="0" smtClean="0"/>
              <a:t>No inexpensive options.  You can’t blade this.</a:t>
            </a:r>
            <a:endParaRPr lang="en-US" dirty="0"/>
          </a:p>
        </p:txBody>
      </p:sp>
      <p:pic>
        <p:nvPicPr>
          <p:cNvPr id="4" name="Picture 4" descr="C:\Users\Public\Pictures\Asphalt Roads and Streets\Poison Spider\DSC_0222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0"/>
            <a:ext cx="4495800" cy="6019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966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0"/>
            <a:ext cx="8229600" cy="685800"/>
          </a:xfrm>
          <a:prstGeom prst="rect">
            <a:avLst/>
          </a:prstGeom>
        </p:spPr>
        <p:txBody>
          <a:bodyPr>
            <a:normAutofit fontScale="82500" lnSpcReduction="10000"/>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mtClean="0"/>
              <a:t>Second and Subsequent Years Costs</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74" y="457200"/>
            <a:ext cx="7903251" cy="556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3564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Funding</a:t>
            </a:r>
            <a:endParaRPr lang="en-US" dirty="0"/>
          </a:p>
        </p:txBody>
      </p:sp>
      <p:sp>
        <p:nvSpPr>
          <p:cNvPr id="3" name="Content Placeholder 2"/>
          <p:cNvSpPr txBox="1">
            <a:spLocks/>
          </p:cNvSpPr>
          <p:nvPr/>
        </p:nvSpPr>
        <p:spPr>
          <a:xfrm>
            <a:off x="304800" y="935241"/>
            <a:ext cx="8229600" cy="4983163"/>
          </a:xfrm>
          <a:prstGeom prst="rect">
            <a:avLst/>
          </a:prstGeom>
        </p:spPr>
        <p:txBody>
          <a:bodyPr>
            <a:normAutofit/>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39‑17‑111.  Distribution.</a:t>
            </a:r>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118" y="1498515"/>
            <a:ext cx="7579764"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984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9100" y="0"/>
            <a:ext cx="8305800" cy="1470025"/>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Wyoming County Paved Roads Management and Monitoring</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0" y="4472517"/>
            <a:ext cx="9144000" cy="2385483"/>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6001" y="2234751"/>
            <a:ext cx="2788397" cy="2091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3" descr="C:\Users\Public\Pictures\Asphalt Roads and Streets\Blotter Roads\P1010111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229394"/>
            <a:ext cx="2795706" cy="20966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ubtitle 5"/>
          <p:cNvSpPr txBox="1">
            <a:spLocks/>
          </p:cNvSpPr>
          <p:nvPr/>
        </p:nvSpPr>
        <p:spPr>
          <a:xfrm>
            <a:off x="509750" y="1295400"/>
            <a:ext cx="8124500" cy="815975"/>
          </a:xfrm>
          <a:prstGeom prst="rect">
            <a:avLst/>
          </a:prstGeom>
        </p:spPr>
        <p:txBody>
          <a:bodyPr>
            <a:noAutofit/>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400" dirty="0" smtClean="0"/>
              <a:t>Questions?  Comments?</a:t>
            </a:r>
            <a:endParaRPr lang="en-US" sz="5400" dirty="0"/>
          </a:p>
        </p:txBody>
      </p:sp>
      <p:sp>
        <p:nvSpPr>
          <p:cNvPr id="8" name="Subtitle 2"/>
          <p:cNvSpPr txBox="1">
            <a:spLocks/>
          </p:cNvSpPr>
          <p:nvPr/>
        </p:nvSpPr>
        <p:spPr>
          <a:xfrm>
            <a:off x="1371600" y="2689438"/>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smtClean="0">
                <a:solidFill>
                  <a:schemeClr val="tx1"/>
                </a:solidFill>
              </a:rPr>
              <a:t>Khaled Ksaibati, Ph.D., P.E.</a:t>
            </a:r>
          </a:p>
          <a:p>
            <a:r>
              <a:rPr lang="en-US" sz="2000" dirty="0" smtClean="0">
                <a:solidFill>
                  <a:schemeClr val="tx1"/>
                </a:solidFill>
              </a:rPr>
              <a:t>STIC</a:t>
            </a:r>
            <a:endParaRPr lang="en-US" sz="2000" dirty="0" smtClean="0">
              <a:solidFill>
                <a:schemeClr val="tx1"/>
              </a:solidFill>
            </a:endParaRPr>
          </a:p>
          <a:p>
            <a:r>
              <a:rPr lang="en-US" sz="2000" dirty="0" smtClean="0">
                <a:solidFill>
                  <a:schemeClr val="tx1"/>
                </a:solidFill>
              </a:rPr>
              <a:t>June, </a:t>
            </a:r>
            <a:r>
              <a:rPr lang="en-US" sz="2000" dirty="0" smtClean="0">
                <a:solidFill>
                  <a:schemeClr val="tx1"/>
                </a:solidFill>
              </a:rPr>
              <a:t>2014</a:t>
            </a:r>
            <a:endParaRPr lang="en-US" sz="2000" dirty="0">
              <a:solidFill>
                <a:schemeClr val="tx1"/>
              </a:solidFill>
            </a:endParaRPr>
          </a:p>
        </p:txBody>
      </p:sp>
    </p:spTree>
    <p:extLst>
      <p:ext uri="{BB962C8B-B14F-4D97-AF65-F5344CB8AC3E}">
        <p14:creationId xmlns:p14="http://schemas.microsoft.com/office/powerpoint/2010/main" val="374175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Why are we in this situation?</a:t>
            </a:r>
            <a:endParaRPr lang="en-US" dirty="0"/>
          </a:p>
        </p:txBody>
      </p:sp>
      <p:sp>
        <p:nvSpPr>
          <p:cNvPr id="3" name="Content Placeholder 2"/>
          <p:cNvSpPr>
            <a:spLocks noGrp="1"/>
          </p:cNvSpPr>
          <p:nvPr>
            <p:ph idx="1"/>
          </p:nvPr>
        </p:nvSpPr>
        <p:spPr>
          <a:xfrm>
            <a:off x="228600" y="1318419"/>
            <a:ext cx="8686800" cy="1653381"/>
          </a:xfrm>
        </p:spPr>
        <p:txBody>
          <a:bodyPr>
            <a:normAutofit fontScale="92500"/>
          </a:bodyPr>
          <a:lstStyle/>
          <a:p>
            <a:r>
              <a:rPr lang="en-US" sz="2800" dirty="0" smtClean="0"/>
              <a:t>Many roads were paved in the 1950’s, ‘60’s and ‘70’s.</a:t>
            </a:r>
          </a:p>
          <a:p>
            <a:pPr lvl="1"/>
            <a:r>
              <a:rPr lang="en-US" dirty="0" smtClean="0"/>
              <a:t>Designed for lighter loads, if they were designed at all.</a:t>
            </a:r>
          </a:p>
          <a:p>
            <a:pPr lvl="1"/>
            <a:r>
              <a:rPr lang="en-US" dirty="0" smtClean="0"/>
              <a:t>Asphalt was better, aggregate was cheaper.</a:t>
            </a:r>
            <a:endParaRPr lang="en-US" dirty="0"/>
          </a:p>
        </p:txBody>
      </p:sp>
      <p:pic>
        <p:nvPicPr>
          <p:cNvPr id="2050" name="Picture 2" descr="C:\Users\Public\Pictures\Asphalt Roads and Streets\Rural\Blotter Rd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6600" y="2793023"/>
            <a:ext cx="4368800" cy="3276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28600" y="2819400"/>
            <a:ext cx="4419600" cy="403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smtClean="0"/>
              <a:t>The asphalt has aged.  It is brittle.  It cracks easily if heavy loads are applied, specially if the base is soft due to water.  Water enters through cracks, softening the base so potholes form and the road falls apart.</a:t>
            </a:r>
            <a:endParaRPr lang="en-US" sz="2600" dirty="0"/>
          </a:p>
        </p:txBody>
      </p:sp>
    </p:spTree>
    <p:extLst>
      <p:ext uri="{BB962C8B-B14F-4D97-AF65-F5344CB8AC3E}">
        <p14:creationId xmlns:p14="http://schemas.microsoft.com/office/powerpoint/2010/main" val="1936509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62475"/>
            <a:ext cx="5029200" cy="1143000"/>
          </a:xfrm>
        </p:spPr>
        <p:txBody>
          <a:bodyPr/>
          <a:lstStyle/>
          <a:p>
            <a:r>
              <a:rPr lang="en-US" dirty="0" smtClean="0"/>
              <a:t>Magnitude of Risk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7048817"/>
              </p:ext>
            </p:extLst>
          </p:nvPr>
        </p:nvGraphicFramePr>
        <p:xfrm>
          <a:off x="609600" y="1981201"/>
          <a:ext cx="8001000" cy="39624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4800"/>
            <a:ext cx="1183372" cy="1658350"/>
          </a:xfrm>
          <a:prstGeom prst="rect">
            <a:avLst/>
          </a:prstGeom>
          <a:ln w="3175">
            <a:solidFill>
              <a:schemeClr val="tx1"/>
            </a:solidFill>
          </a:ln>
        </p:spPr>
      </p:pic>
    </p:spTree>
    <p:extLst>
      <p:ext uri="{BB962C8B-B14F-4D97-AF65-F5344CB8AC3E}">
        <p14:creationId xmlns:p14="http://schemas.microsoft.com/office/powerpoint/2010/main" val="1053142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Why do paved roads present a much greater risk than unpaved roads?</a:t>
            </a:r>
            <a:endParaRPr lang="en-US" sz="3600" dirty="0"/>
          </a:p>
        </p:txBody>
      </p:sp>
      <p:sp>
        <p:nvSpPr>
          <p:cNvPr id="3" name="Content Placeholder 2"/>
          <p:cNvSpPr>
            <a:spLocks noGrp="1"/>
          </p:cNvSpPr>
          <p:nvPr>
            <p:ph idx="1"/>
          </p:nvPr>
        </p:nvSpPr>
        <p:spPr>
          <a:xfrm>
            <a:off x="838200" y="1600200"/>
            <a:ext cx="7848600" cy="4419600"/>
          </a:xfrm>
        </p:spPr>
        <p:txBody>
          <a:bodyPr>
            <a:normAutofit fontScale="85000" lnSpcReduction="10000"/>
          </a:bodyPr>
          <a:lstStyle/>
          <a:p>
            <a:r>
              <a:rPr lang="en-US" dirty="0" smtClean="0"/>
              <a:t>Typically 20% or less of a county’s road mileage.</a:t>
            </a:r>
          </a:p>
          <a:p>
            <a:r>
              <a:rPr lang="en-US" dirty="0" smtClean="0"/>
              <a:t>Unpaved roads can be restored with new gravel for about $50,000 per mile.</a:t>
            </a:r>
          </a:p>
          <a:p>
            <a:r>
              <a:rPr lang="en-US" dirty="0" smtClean="0"/>
              <a:t>Paved road restoration costs far more.  Even returning to a gravel road could be several hundred thousand dollars per mile.</a:t>
            </a:r>
          </a:p>
          <a:p>
            <a:r>
              <a:rPr lang="en-US" dirty="0" smtClean="0"/>
              <a:t>The annual cost of additional truck traffic on unpaved roads will rarely be over $30,000 per mile, but the one-time cost to restore a destroyed paved road could easily be over $500,000 per mile.</a:t>
            </a:r>
            <a:endParaRPr lang="en-US" dirty="0"/>
          </a:p>
        </p:txBody>
      </p:sp>
    </p:spTree>
    <p:extLst>
      <p:ext uri="{BB962C8B-B14F-4D97-AF65-F5344CB8AC3E}">
        <p14:creationId xmlns:p14="http://schemas.microsoft.com/office/powerpoint/2010/main" val="1465584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04352" y="5076930"/>
            <a:ext cx="7325248" cy="1095270"/>
            <a:chOff x="904352" y="3255666"/>
            <a:chExt cx="7325248" cy="1095270"/>
          </a:xfrm>
        </p:grpSpPr>
        <p:sp>
          <p:nvSpPr>
            <p:cNvPr id="15" name="Freeform 14"/>
            <p:cNvSpPr/>
            <p:nvPr/>
          </p:nvSpPr>
          <p:spPr>
            <a:xfrm>
              <a:off x="904352" y="3426488"/>
              <a:ext cx="7325248" cy="924448"/>
            </a:xfrm>
            <a:custGeom>
              <a:avLst/>
              <a:gdLst>
                <a:gd name="connsiteX0" fmla="*/ 3657600 w 7325248"/>
                <a:gd name="connsiteY0" fmla="*/ 0 h 924448"/>
                <a:gd name="connsiteX1" fmla="*/ 914400 w 7325248"/>
                <a:gd name="connsiteY1" fmla="*/ 170822 h 924448"/>
                <a:gd name="connsiteX2" fmla="*/ 0 w 7325248"/>
                <a:gd name="connsiteY2" fmla="*/ 924448 h 924448"/>
                <a:gd name="connsiteX3" fmla="*/ 6410848 w 7325248"/>
                <a:gd name="connsiteY3" fmla="*/ 914400 h 924448"/>
                <a:gd name="connsiteX4" fmla="*/ 7325248 w 7325248"/>
                <a:gd name="connsiteY4" fmla="*/ 924448 h 924448"/>
                <a:gd name="connsiteX5" fmla="*/ 6420896 w 7325248"/>
                <a:gd name="connsiteY5" fmla="*/ 160774 h 924448"/>
                <a:gd name="connsiteX6" fmla="*/ 3657600 w 7325248"/>
                <a:gd name="connsiteY6" fmla="*/ 0 h 92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5248" h="924448">
                  <a:moveTo>
                    <a:pt x="3657600" y="0"/>
                  </a:moveTo>
                  <a:lnTo>
                    <a:pt x="914400" y="170822"/>
                  </a:lnTo>
                  <a:lnTo>
                    <a:pt x="0" y="924448"/>
                  </a:lnTo>
                  <a:lnTo>
                    <a:pt x="6410848" y="914400"/>
                  </a:lnTo>
                  <a:lnTo>
                    <a:pt x="7325248" y="924448"/>
                  </a:lnTo>
                  <a:lnTo>
                    <a:pt x="6420896" y="160774"/>
                  </a:lnTo>
                  <a:lnTo>
                    <a:pt x="3657600" y="0"/>
                  </a:ln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808703" y="3255666"/>
              <a:ext cx="5496449" cy="341644"/>
            </a:xfrm>
            <a:custGeom>
              <a:avLst/>
              <a:gdLst>
                <a:gd name="connsiteX0" fmla="*/ 5496449 w 5496449"/>
                <a:gd name="connsiteY0" fmla="*/ 321547 h 341644"/>
                <a:gd name="connsiteX1" fmla="*/ 2733152 w 5496449"/>
                <a:gd name="connsiteY1" fmla="*/ 150725 h 341644"/>
                <a:gd name="connsiteX2" fmla="*/ 0 w 5496449"/>
                <a:gd name="connsiteY2" fmla="*/ 341644 h 341644"/>
                <a:gd name="connsiteX3" fmla="*/ 401934 w 5496449"/>
                <a:gd name="connsiteY3" fmla="*/ 170822 h 341644"/>
                <a:gd name="connsiteX4" fmla="*/ 2763297 w 5496449"/>
                <a:gd name="connsiteY4" fmla="*/ 0 h 341644"/>
                <a:gd name="connsiteX5" fmla="*/ 5134708 w 5496449"/>
                <a:gd name="connsiteY5" fmla="*/ 170822 h 341644"/>
                <a:gd name="connsiteX6" fmla="*/ 5496449 w 5496449"/>
                <a:gd name="connsiteY6" fmla="*/ 321547 h 3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49" h="341644">
                  <a:moveTo>
                    <a:pt x="5496449" y="321547"/>
                  </a:moveTo>
                  <a:lnTo>
                    <a:pt x="2733152" y="150725"/>
                  </a:lnTo>
                  <a:lnTo>
                    <a:pt x="0" y="341644"/>
                  </a:lnTo>
                  <a:lnTo>
                    <a:pt x="401934" y="170822"/>
                  </a:lnTo>
                  <a:lnTo>
                    <a:pt x="2763297" y="0"/>
                  </a:lnTo>
                  <a:lnTo>
                    <a:pt x="5134708" y="170822"/>
                  </a:lnTo>
                  <a:lnTo>
                    <a:pt x="5496449" y="321547"/>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914400" y="2232744"/>
            <a:ext cx="7325248" cy="1095270"/>
            <a:chOff x="904352" y="3255666"/>
            <a:chExt cx="7325248" cy="1095270"/>
          </a:xfrm>
        </p:grpSpPr>
        <p:sp>
          <p:nvSpPr>
            <p:cNvPr id="19" name="Freeform 18"/>
            <p:cNvSpPr/>
            <p:nvPr/>
          </p:nvSpPr>
          <p:spPr>
            <a:xfrm>
              <a:off x="904352" y="3426488"/>
              <a:ext cx="7325248" cy="924448"/>
            </a:xfrm>
            <a:custGeom>
              <a:avLst/>
              <a:gdLst>
                <a:gd name="connsiteX0" fmla="*/ 3657600 w 7325248"/>
                <a:gd name="connsiteY0" fmla="*/ 0 h 924448"/>
                <a:gd name="connsiteX1" fmla="*/ 914400 w 7325248"/>
                <a:gd name="connsiteY1" fmla="*/ 170822 h 924448"/>
                <a:gd name="connsiteX2" fmla="*/ 0 w 7325248"/>
                <a:gd name="connsiteY2" fmla="*/ 924448 h 924448"/>
                <a:gd name="connsiteX3" fmla="*/ 6410848 w 7325248"/>
                <a:gd name="connsiteY3" fmla="*/ 914400 h 924448"/>
                <a:gd name="connsiteX4" fmla="*/ 7325248 w 7325248"/>
                <a:gd name="connsiteY4" fmla="*/ 924448 h 924448"/>
                <a:gd name="connsiteX5" fmla="*/ 6420896 w 7325248"/>
                <a:gd name="connsiteY5" fmla="*/ 160774 h 924448"/>
                <a:gd name="connsiteX6" fmla="*/ 3657600 w 7325248"/>
                <a:gd name="connsiteY6" fmla="*/ 0 h 92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5248" h="924448">
                  <a:moveTo>
                    <a:pt x="3657600" y="0"/>
                  </a:moveTo>
                  <a:lnTo>
                    <a:pt x="914400" y="170822"/>
                  </a:lnTo>
                  <a:lnTo>
                    <a:pt x="0" y="924448"/>
                  </a:lnTo>
                  <a:lnTo>
                    <a:pt x="6410848" y="914400"/>
                  </a:lnTo>
                  <a:lnTo>
                    <a:pt x="7325248" y="924448"/>
                  </a:lnTo>
                  <a:lnTo>
                    <a:pt x="6420896" y="160774"/>
                  </a:lnTo>
                  <a:lnTo>
                    <a:pt x="3657600" y="0"/>
                  </a:ln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1808703" y="3255666"/>
              <a:ext cx="5496449" cy="341644"/>
            </a:xfrm>
            <a:custGeom>
              <a:avLst/>
              <a:gdLst>
                <a:gd name="connsiteX0" fmla="*/ 5496449 w 5496449"/>
                <a:gd name="connsiteY0" fmla="*/ 321547 h 341644"/>
                <a:gd name="connsiteX1" fmla="*/ 2733152 w 5496449"/>
                <a:gd name="connsiteY1" fmla="*/ 150725 h 341644"/>
                <a:gd name="connsiteX2" fmla="*/ 0 w 5496449"/>
                <a:gd name="connsiteY2" fmla="*/ 341644 h 341644"/>
                <a:gd name="connsiteX3" fmla="*/ 401934 w 5496449"/>
                <a:gd name="connsiteY3" fmla="*/ 170822 h 341644"/>
                <a:gd name="connsiteX4" fmla="*/ 2763297 w 5496449"/>
                <a:gd name="connsiteY4" fmla="*/ 0 h 341644"/>
                <a:gd name="connsiteX5" fmla="*/ 5134708 w 5496449"/>
                <a:gd name="connsiteY5" fmla="*/ 170822 h 341644"/>
                <a:gd name="connsiteX6" fmla="*/ 5496449 w 5496449"/>
                <a:gd name="connsiteY6" fmla="*/ 321547 h 3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49" h="341644">
                  <a:moveTo>
                    <a:pt x="5496449" y="321547"/>
                  </a:moveTo>
                  <a:lnTo>
                    <a:pt x="2733152" y="150725"/>
                  </a:lnTo>
                  <a:lnTo>
                    <a:pt x="0" y="341644"/>
                  </a:lnTo>
                  <a:lnTo>
                    <a:pt x="401934" y="170822"/>
                  </a:lnTo>
                  <a:lnTo>
                    <a:pt x="2763297" y="0"/>
                  </a:lnTo>
                  <a:lnTo>
                    <a:pt x="5134708" y="170822"/>
                  </a:lnTo>
                  <a:lnTo>
                    <a:pt x="5496449" y="321547"/>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p:cNvSpPr/>
          <p:nvPr/>
        </p:nvSpPr>
        <p:spPr>
          <a:xfrm>
            <a:off x="2200589" y="2057400"/>
            <a:ext cx="4742822" cy="346166"/>
          </a:xfrm>
          <a:custGeom>
            <a:avLst/>
            <a:gdLst>
              <a:gd name="connsiteX0" fmla="*/ 0 w 4742822"/>
              <a:gd name="connsiteY0" fmla="*/ 321547 h 331596"/>
              <a:gd name="connsiteX1" fmla="*/ 381837 w 4742822"/>
              <a:gd name="connsiteY1" fmla="*/ 150725 h 331596"/>
              <a:gd name="connsiteX2" fmla="*/ 2361363 w 4742822"/>
              <a:gd name="connsiteY2" fmla="*/ 0 h 331596"/>
              <a:gd name="connsiteX3" fmla="*/ 4381081 w 4742822"/>
              <a:gd name="connsiteY3" fmla="*/ 160774 h 331596"/>
              <a:gd name="connsiteX4" fmla="*/ 4742822 w 4742822"/>
              <a:gd name="connsiteY4" fmla="*/ 331596 h 331596"/>
              <a:gd name="connsiteX5" fmla="*/ 2371411 w 4742822"/>
              <a:gd name="connsiteY5" fmla="*/ 170822 h 331596"/>
              <a:gd name="connsiteX6" fmla="*/ 0 w 4742822"/>
              <a:gd name="connsiteY6" fmla="*/ 321547 h 33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2822" h="331596">
                <a:moveTo>
                  <a:pt x="0" y="321547"/>
                </a:moveTo>
                <a:lnTo>
                  <a:pt x="381837" y="150725"/>
                </a:lnTo>
                <a:lnTo>
                  <a:pt x="2361363" y="0"/>
                </a:lnTo>
                <a:lnTo>
                  <a:pt x="4381081" y="160774"/>
                </a:lnTo>
                <a:lnTo>
                  <a:pt x="4742822" y="331596"/>
                </a:lnTo>
                <a:lnTo>
                  <a:pt x="2371411" y="170822"/>
                </a:lnTo>
                <a:lnTo>
                  <a:pt x="0" y="321547"/>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2200589" y="2009168"/>
            <a:ext cx="0" cy="35179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66975" y="850593"/>
            <a:ext cx="10049" cy="46765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958484" y="2057400"/>
            <a:ext cx="0" cy="3469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4343400" y="3886200"/>
            <a:ext cx="372543" cy="551200"/>
            <a:chOff x="5467350" y="3739515"/>
            <a:chExt cx="372543" cy="551200"/>
          </a:xfrm>
        </p:grpSpPr>
        <p:sp>
          <p:nvSpPr>
            <p:cNvPr id="35" name="TextBox 34"/>
            <p:cNvSpPr txBox="1"/>
            <p:nvPr/>
          </p:nvSpPr>
          <p:spPr>
            <a:xfrm>
              <a:off x="5467350" y="3739515"/>
              <a:ext cx="348172" cy="461665"/>
            </a:xfrm>
            <a:prstGeom prst="rect">
              <a:avLst/>
            </a:prstGeom>
            <a:noFill/>
          </p:spPr>
          <p:txBody>
            <a:bodyPr wrap="none" rtlCol="0">
              <a:spAutoFit/>
            </a:bodyPr>
            <a:lstStyle/>
            <a:p>
              <a:r>
                <a:rPr lang="en-US" sz="2400" b="1" dirty="0" smtClean="0"/>
                <a:t>C</a:t>
              </a:r>
              <a:endParaRPr lang="en-US" sz="2400" b="1" dirty="0"/>
            </a:p>
          </p:txBody>
        </p:sp>
        <p:sp>
          <p:nvSpPr>
            <p:cNvPr id="36" name="TextBox 35"/>
            <p:cNvSpPr txBox="1"/>
            <p:nvPr/>
          </p:nvSpPr>
          <p:spPr>
            <a:xfrm>
              <a:off x="5525383" y="3829050"/>
              <a:ext cx="314510" cy="461665"/>
            </a:xfrm>
            <a:prstGeom prst="rect">
              <a:avLst/>
            </a:prstGeom>
            <a:noFill/>
          </p:spPr>
          <p:txBody>
            <a:bodyPr wrap="none" rtlCol="0">
              <a:spAutoFit/>
            </a:bodyPr>
            <a:lstStyle/>
            <a:p>
              <a:r>
                <a:rPr lang="en-US" sz="2400" b="1" dirty="0" smtClean="0"/>
                <a:t>L</a:t>
              </a:r>
              <a:endParaRPr lang="en-US" sz="2400" b="1" dirty="0"/>
            </a:p>
          </p:txBody>
        </p:sp>
      </p:grpSp>
      <p:cxnSp>
        <p:nvCxnSpPr>
          <p:cNvPr id="41" name="Straight Connector 40"/>
          <p:cNvCxnSpPr/>
          <p:nvPr/>
        </p:nvCxnSpPr>
        <p:spPr>
          <a:xfrm>
            <a:off x="2011680" y="4710946"/>
            <a:ext cx="512064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181188" y="4526280"/>
            <a:ext cx="492443" cy="369332"/>
          </a:xfrm>
          <a:prstGeom prst="rect">
            <a:avLst/>
          </a:prstGeom>
          <a:solidFill>
            <a:schemeClr val="bg1"/>
          </a:solidFill>
        </p:spPr>
        <p:txBody>
          <a:bodyPr wrap="none" rtlCol="0">
            <a:spAutoFit/>
          </a:bodyPr>
          <a:lstStyle/>
          <a:p>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p:txBody>
      </p:sp>
      <p:sp>
        <p:nvSpPr>
          <p:cNvPr id="39" name="TextBox 38"/>
          <p:cNvSpPr txBox="1"/>
          <p:nvPr/>
        </p:nvSpPr>
        <p:spPr>
          <a:xfrm>
            <a:off x="5486400" y="4526280"/>
            <a:ext cx="492443" cy="369332"/>
          </a:xfrm>
          <a:prstGeom prst="rect">
            <a:avLst/>
          </a:prstGeom>
          <a:solidFill>
            <a:schemeClr val="bg1"/>
          </a:solidFill>
        </p:spPr>
        <p:txBody>
          <a:bodyPr wrap="none" rtlCol="0">
            <a:spAutoFit/>
          </a:bodyPr>
          <a:lstStyle/>
          <a:p>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p:txBody>
      </p:sp>
      <p:cxnSp>
        <p:nvCxnSpPr>
          <p:cNvPr id="43" name="Straight Connector 42"/>
          <p:cNvCxnSpPr/>
          <p:nvPr/>
        </p:nvCxnSpPr>
        <p:spPr>
          <a:xfrm flipV="1">
            <a:off x="2011680" y="4595446"/>
            <a:ext cx="365760" cy="30016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374047" y="4576884"/>
            <a:ext cx="365760" cy="30016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760531" y="4548414"/>
            <a:ext cx="365760" cy="30016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203944" y="6351508"/>
            <a:ext cx="2831096" cy="369332"/>
          </a:xfrm>
          <a:prstGeom prst="rect">
            <a:avLst/>
          </a:prstGeom>
          <a:noFill/>
        </p:spPr>
        <p:txBody>
          <a:bodyPr wrap="none" rtlCol="0">
            <a:spAutoFit/>
          </a:bodyPr>
          <a:lstStyle/>
          <a:p>
            <a:r>
              <a:rPr lang="en-US" dirty="0" smtClean="0">
                <a:latin typeface="Times New Roman" pitchFamily="18" charset="0"/>
                <a:cs typeface="Times New Roman" pitchFamily="18" charset="0"/>
              </a:rPr>
              <a:t>Original Pavement Structure</a:t>
            </a:r>
            <a:endParaRPr lang="en-US" dirty="0">
              <a:latin typeface="Times New Roman" pitchFamily="18" charset="0"/>
              <a:cs typeface="Times New Roman" pitchFamily="18" charset="0"/>
            </a:endParaRPr>
          </a:p>
        </p:txBody>
      </p:sp>
      <p:sp>
        <p:nvSpPr>
          <p:cNvPr id="61" name="TextBox 60"/>
          <p:cNvSpPr txBox="1"/>
          <p:nvPr/>
        </p:nvSpPr>
        <p:spPr>
          <a:xfrm>
            <a:off x="3125819" y="3461378"/>
            <a:ext cx="2864887" cy="369332"/>
          </a:xfrm>
          <a:prstGeom prst="rect">
            <a:avLst/>
          </a:prstGeom>
          <a:solidFill>
            <a:schemeClr val="bg1"/>
          </a:solidFill>
        </p:spPr>
        <p:txBody>
          <a:bodyPr wrap="none" rtlCol="0">
            <a:spAutoFit/>
          </a:bodyPr>
          <a:lstStyle/>
          <a:p>
            <a:r>
              <a:rPr lang="en-US" dirty="0" smtClean="0">
                <a:latin typeface="Times New Roman" pitchFamily="18" charset="0"/>
                <a:cs typeface="Times New Roman" pitchFamily="18" charset="0"/>
              </a:rPr>
              <a:t>Overlaid Pavement Structure</a:t>
            </a:r>
            <a:endParaRPr lang="en-US" dirty="0">
              <a:latin typeface="Times New Roman" pitchFamily="18" charset="0"/>
              <a:cs typeface="Times New Roman" pitchFamily="18" charset="0"/>
            </a:endParaRPr>
          </a:p>
        </p:txBody>
      </p:sp>
      <p:grpSp>
        <p:nvGrpSpPr>
          <p:cNvPr id="33" name="Group 32"/>
          <p:cNvGrpSpPr/>
          <p:nvPr/>
        </p:nvGrpSpPr>
        <p:grpSpPr>
          <a:xfrm>
            <a:off x="2377440" y="1307793"/>
            <a:ext cx="4389120" cy="1384663"/>
            <a:chOff x="2377440" y="850593"/>
            <a:chExt cx="4389120" cy="1384663"/>
          </a:xfrm>
        </p:grpSpPr>
        <p:cxnSp>
          <p:nvCxnSpPr>
            <p:cNvPr id="34" name="Straight Connector 33"/>
            <p:cNvCxnSpPr/>
            <p:nvPr/>
          </p:nvCxnSpPr>
          <p:spPr>
            <a:xfrm>
              <a:off x="2560320" y="868680"/>
              <a:ext cx="0" cy="136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583680" y="850593"/>
              <a:ext cx="0" cy="136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77440" y="1236226"/>
              <a:ext cx="4389120" cy="1602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181188" y="1051560"/>
              <a:ext cx="656975" cy="369332"/>
            </a:xfrm>
            <a:prstGeom prst="rect">
              <a:avLst/>
            </a:prstGeom>
            <a:solidFill>
              <a:schemeClr val="bg1"/>
            </a:solidFill>
          </p:spPr>
          <p:txBody>
            <a:bodyPr wrap="none" rtlCol="0">
              <a:spAutoFit/>
            </a:bodyPr>
            <a:lstStyle/>
            <a:p>
              <a:r>
                <a:rPr lang="en-US" dirty="0" smtClean="0">
                  <a:latin typeface="Times New Roman" pitchFamily="18" charset="0"/>
                  <a:cs typeface="Times New Roman" pitchFamily="18" charset="0"/>
                </a:rPr>
                <a:t>11½’</a:t>
              </a:r>
              <a:endParaRPr lang="en-US" dirty="0">
                <a:latin typeface="Times New Roman" pitchFamily="18" charset="0"/>
                <a:cs typeface="Times New Roman" pitchFamily="18" charset="0"/>
              </a:endParaRPr>
            </a:p>
          </p:txBody>
        </p:sp>
        <p:sp>
          <p:nvSpPr>
            <p:cNvPr id="45" name="TextBox 44"/>
            <p:cNvSpPr txBox="1"/>
            <p:nvPr/>
          </p:nvSpPr>
          <p:spPr>
            <a:xfrm>
              <a:off x="5486400" y="1051560"/>
              <a:ext cx="656975" cy="369332"/>
            </a:xfrm>
            <a:prstGeom prst="rect">
              <a:avLst/>
            </a:prstGeom>
            <a:solidFill>
              <a:schemeClr val="bg1"/>
            </a:solidFill>
          </p:spPr>
          <p:txBody>
            <a:bodyPr wrap="none" rtlCol="0">
              <a:spAutoFit/>
            </a:bodyPr>
            <a:lstStyle/>
            <a:p>
              <a:r>
                <a:rPr lang="en-US" dirty="0" smtClean="0">
                  <a:latin typeface="Times New Roman" pitchFamily="18" charset="0"/>
                  <a:cs typeface="Times New Roman" pitchFamily="18" charset="0"/>
                </a:rPr>
                <a:t>11½’</a:t>
              </a:r>
              <a:endParaRPr lang="en-US" dirty="0">
                <a:latin typeface="Times New Roman" pitchFamily="18" charset="0"/>
                <a:cs typeface="Times New Roman" pitchFamily="18" charset="0"/>
              </a:endParaRPr>
            </a:p>
          </p:txBody>
        </p:sp>
        <p:cxnSp>
          <p:nvCxnSpPr>
            <p:cNvPr id="54" name="Straight Connector 53"/>
            <p:cNvCxnSpPr/>
            <p:nvPr/>
          </p:nvCxnSpPr>
          <p:spPr>
            <a:xfrm flipV="1">
              <a:off x="2377440" y="1120726"/>
              <a:ext cx="365760" cy="30016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374047" y="1102164"/>
              <a:ext cx="365760" cy="30016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6400800" y="1073694"/>
              <a:ext cx="365760" cy="30016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itle 1"/>
          <p:cNvSpPr txBox="1">
            <a:spLocks/>
          </p:cNvSpPr>
          <p:nvPr/>
        </p:nvSpPr>
        <p:spPr>
          <a:xfrm>
            <a:off x="1483388" y="203934"/>
            <a:ext cx="61772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Part of the Problem</a:t>
            </a:r>
            <a:endParaRPr lang="en-US" dirty="0"/>
          </a:p>
        </p:txBody>
      </p:sp>
    </p:spTree>
    <p:extLst>
      <p:ext uri="{BB962C8B-B14F-4D97-AF65-F5344CB8AC3E}">
        <p14:creationId xmlns:p14="http://schemas.microsoft.com/office/powerpoint/2010/main" val="346174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978" y="0"/>
            <a:ext cx="4669822" cy="1143000"/>
          </a:xfrm>
        </p:spPr>
        <p:txBody>
          <a:bodyPr>
            <a:normAutofit fontScale="90000"/>
          </a:bodyPr>
          <a:lstStyle/>
          <a:p>
            <a:r>
              <a:rPr lang="en-US" dirty="0" smtClean="0"/>
              <a:t>Narrow tops are…</a:t>
            </a:r>
            <a:endParaRPr lang="en-US" dirty="0"/>
          </a:p>
        </p:txBody>
      </p:sp>
      <p:sp>
        <p:nvSpPr>
          <p:cNvPr id="5" name="Content Placeholder 4"/>
          <p:cNvSpPr>
            <a:spLocks noGrp="1"/>
          </p:cNvSpPr>
          <p:nvPr>
            <p:ph idx="1"/>
          </p:nvPr>
        </p:nvSpPr>
        <p:spPr>
          <a:xfrm>
            <a:off x="381000" y="995050"/>
            <a:ext cx="4773449" cy="1969371"/>
          </a:xfrm>
        </p:spPr>
        <p:txBody>
          <a:bodyPr/>
          <a:lstStyle/>
          <a:p>
            <a:r>
              <a:rPr lang="en-US" dirty="0" smtClean="0"/>
              <a:t>More dangerous.</a:t>
            </a:r>
          </a:p>
          <a:p>
            <a:r>
              <a:rPr lang="en-US" dirty="0" smtClean="0"/>
              <a:t>More prone to edge breakup.</a:t>
            </a:r>
            <a:endParaRPr lang="en-US" dirty="0"/>
          </a:p>
        </p:txBody>
      </p:sp>
      <p:pic>
        <p:nvPicPr>
          <p:cNvPr id="3074" name="Picture 2" descr="C:\Users\Public\Pictures\Asphalt Roads and Streets\Rural\Edge cracks.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8000" contrast="20000"/>
                    </a14:imgEffect>
                  </a14:imgLayer>
                </a14:imgProps>
              </a:ext>
              <a:ext uri="{28A0092B-C50C-407E-A947-70E740481C1C}">
                <a14:useLocalDpi xmlns:a14="http://schemas.microsoft.com/office/drawing/2010/main" val="0"/>
              </a:ext>
            </a:extLst>
          </a:blip>
          <a:srcRect/>
          <a:stretch>
            <a:fillRect/>
          </a:stretch>
        </p:blipFill>
        <p:spPr bwMode="auto">
          <a:xfrm>
            <a:off x="0" y="3143250"/>
            <a:ext cx="4953000" cy="3714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C:\Users\Public\Pictures\Asphalt Roads and Streets\Edge breakup with shoul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132" y="1066801"/>
            <a:ext cx="4343143" cy="579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54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0869"/>
            <a:ext cx="83058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dirty="0" smtClean="0"/>
              <a:t>Objectives</a:t>
            </a:r>
            <a:endParaRPr lang="en-US" dirty="0"/>
          </a:p>
        </p:txBody>
      </p:sp>
      <p:sp>
        <p:nvSpPr>
          <p:cNvPr id="3" name="Content Placeholder 2"/>
          <p:cNvSpPr txBox="1">
            <a:spLocks/>
          </p:cNvSpPr>
          <p:nvPr/>
        </p:nvSpPr>
        <p:spPr>
          <a:xfrm>
            <a:off x="304800" y="914400"/>
            <a:ext cx="8458200" cy="2049792"/>
          </a:xfrm>
          <a:prstGeom prst="rect">
            <a:avLst/>
          </a:prstGeom>
        </p:spPr>
        <p:txBody>
          <a:bodyPr>
            <a:spAutoFit/>
          </a:bodyPr>
          <a:lstStyle>
            <a:lvl1pPr marL="342900" indent="-342900" algn="l" defTabSz="457200" rtl="0" eaLnBrk="1" latinLnBrk="0" hangingPunct="1">
              <a:spcBef>
                <a:spcPct val="20000"/>
              </a:spcBef>
              <a:buFont typeface="Arial"/>
              <a:buChar char="•"/>
              <a:defRPr sz="32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Document current conditions.</a:t>
            </a:r>
          </a:p>
          <a:p>
            <a:pPr lvl="1"/>
            <a:r>
              <a:rPr lang="en-US" dirty="0" smtClean="0"/>
              <a:t>Enable counties to determine impacts of industrial or other activities using paved county roads.</a:t>
            </a:r>
          </a:p>
          <a:p>
            <a:pPr lvl="1"/>
            <a:r>
              <a:rPr lang="en-US" dirty="0" smtClean="0"/>
              <a:t>Compare to state highways</a:t>
            </a:r>
            <a:endParaRPr lang="en-US" dirty="0"/>
          </a:p>
        </p:txBody>
      </p:sp>
      <p:pic>
        <p:nvPicPr>
          <p:cNvPr id="4" name="Picture 4" descr="C:\Users\Public\Pictures\Traffic\Trucks\P8150481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0707" y="2514600"/>
            <a:ext cx="3343128" cy="335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304800" y="2944809"/>
            <a:ext cx="5334000" cy="216059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Project future conditions.</a:t>
            </a:r>
          </a:p>
          <a:p>
            <a:r>
              <a:rPr lang="en-US" dirty="0" smtClean="0"/>
              <a:t>Establish maintenance, repair, rehabilitation and reconstruction strategies.</a:t>
            </a:r>
            <a:endParaRPr lang="en-US" dirty="0"/>
          </a:p>
        </p:txBody>
      </p:sp>
    </p:spTree>
    <p:extLst>
      <p:ext uri="{BB962C8B-B14F-4D97-AF65-F5344CB8AC3E}">
        <p14:creationId xmlns:p14="http://schemas.microsoft.com/office/powerpoint/2010/main" val="889089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Wyoming Powerpoint Templat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Custom 2">
      <a:majorFont>
        <a:latin typeface="Trebuchet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861</TotalTime>
  <Words>951</Words>
  <Application>Microsoft Office PowerPoint</Application>
  <PresentationFormat>On-screen Show (4:3)</PresentationFormat>
  <Paragraphs>177</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Wyoming Powerpoint Template</vt:lpstr>
      <vt:lpstr>PowerPoint Presentation</vt:lpstr>
      <vt:lpstr>Why monitor paved county roads?</vt:lpstr>
      <vt:lpstr>What if they fall apart?</vt:lpstr>
      <vt:lpstr>Why are we in this situation?</vt:lpstr>
      <vt:lpstr>Magnitude of Risk</vt:lpstr>
      <vt:lpstr>Why do paved roads present a much greater risk than unpaved roads?</vt:lpstr>
      <vt:lpstr>PowerPoint Presentation</vt:lpstr>
      <vt:lpstr>Narrow tops are…</vt:lpstr>
      <vt:lpstr>PowerPoint Presentation</vt:lpstr>
      <vt:lpstr>Pavement Monitoring Benefits</vt:lpstr>
      <vt:lpstr>Pavement Monitoring Benefits</vt:lpstr>
      <vt:lpstr>Converse County PSI</vt:lpstr>
      <vt:lpstr>Paved County Road Conditions from PSI</vt:lpstr>
      <vt:lpstr>PSI Mileages by Road Class</vt:lpstr>
      <vt:lpstr>Paved County Road Widths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Wyoming County Paved Roads Management and Monitoring</dc:title>
  <dc:creator>George S. Huntington</dc:creator>
  <cp:lastModifiedBy>Khaled Ksaibati</cp:lastModifiedBy>
  <cp:revision>69</cp:revision>
  <cp:lastPrinted>2014-05-29T16:29:54Z</cp:lastPrinted>
  <dcterms:created xsi:type="dcterms:W3CDTF">2014-04-09T17:36:39Z</dcterms:created>
  <dcterms:modified xsi:type="dcterms:W3CDTF">2014-05-29T16:33:41Z</dcterms:modified>
</cp:coreProperties>
</file>