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3" r:id="rId2"/>
    <p:sldMasterId id="2147483745" r:id="rId3"/>
  </p:sldMasterIdLst>
  <p:notesMasterIdLst>
    <p:notesMasterId r:id="rId126"/>
  </p:notesMasterIdLst>
  <p:handoutMasterIdLst>
    <p:handoutMasterId r:id="rId127"/>
  </p:handoutMasterIdLst>
  <p:sldIdLst>
    <p:sldId id="257" r:id="rId4"/>
    <p:sldId id="258" r:id="rId5"/>
    <p:sldId id="533" r:id="rId6"/>
    <p:sldId id="262" r:id="rId7"/>
    <p:sldId id="396" r:id="rId8"/>
    <p:sldId id="398" r:id="rId9"/>
    <p:sldId id="399" r:id="rId10"/>
    <p:sldId id="513" r:id="rId11"/>
    <p:sldId id="395" r:id="rId12"/>
    <p:sldId id="391" r:id="rId13"/>
    <p:sldId id="392" r:id="rId14"/>
    <p:sldId id="534" r:id="rId15"/>
    <p:sldId id="432" r:id="rId16"/>
    <p:sldId id="433" r:id="rId17"/>
    <p:sldId id="434" r:id="rId18"/>
    <p:sldId id="435" r:id="rId19"/>
    <p:sldId id="347" r:id="rId20"/>
    <p:sldId id="436" r:id="rId21"/>
    <p:sldId id="438" r:id="rId22"/>
    <p:sldId id="437" r:id="rId23"/>
    <p:sldId id="439" r:id="rId24"/>
    <p:sldId id="440" r:id="rId25"/>
    <p:sldId id="443" r:id="rId26"/>
    <p:sldId id="348" r:id="rId27"/>
    <p:sldId id="514" r:id="rId28"/>
    <p:sldId id="442" r:id="rId29"/>
    <p:sldId id="447" r:id="rId30"/>
    <p:sldId id="448" r:id="rId31"/>
    <p:sldId id="441" r:id="rId32"/>
    <p:sldId id="451" r:id="rId33"/>
    <p:sldId id="449" r:id="rId34"/>
    <p:sldId id="444" r:id="rId35"/>
    <p:sldId id="454" r:id="rId36"/>
    <p:sldId id="455" r:id="rId37"/>
    <p:sldId id="456" r:id="rId38"/>
    <p:sldId id="450" r:id="rId39"/>
    <p:sldId id="445" r:id="rId40"/>
    <p:sldId id="446" r:id="rId41"/>
    <p:sldId id="457" r:id="rId42"/>
    <p:sldId id="458" r:id="rId43"/>
    <p:sldId id="459" r:id="rId44"/>
    <p:sldId id="461" r:id="rId45"/>
    <p:sldId id="460" r:id="rId46"/>
    <p:sldId id="462" r:id="rId47"/>
    <p:sldId id="334" r:id="rId48"/>
    <p:sldId id="335" r:id="rId49"/>
    <p:sldId id="336" r:id="rId50"/>
    <p:sldId id="338" r:id="rId51"/>
    <p:sldId id="465" r:id="rId52"/>
    <p:sldId id="466" r:id="rId53"/>
    <p:sldId id="464" r:id="rId54"/>
    <p:sldId id="463" r:id="rId55"/>
    <p:sldId id="467" r:id="rId56"/>
    <p:sldId id="530" r:id="rId57"/>
    <p:sldId id="468" r:id="rId58"/>
    <p:sldId id="339" r:id="rId59"/>
    <p:sldId id="340" r:id="rId60"/>
    <p:sldId id="341" r:id="rId61"/>
    <p:sldId id="342" r:id="rId62"/>
    <p:sldId id="469" r:id="rId63"/>
    <p:sldId id="531" r:id="rId64"/>
    <p:sldId id="470" r:id="rId65"/>
    <p:sldId id="515" r:id="rId66"/>
    <p:sldId id="343" r:id="rId67"/>
    <p:sldId id="508" r:id="rId68"/>
    <p:sldId id="510" r:id="rId69"/>
    <p:sldId id="344" r:id="rId70"/>
    <p:sldId id="472" r:id="rId71"/>
    <p:sldId id="474" r:id="rId72"/>
    <p:sldId id="475" r:id="rId73"/>
    <p:sldId id="477" r:id="rId74"/>
    <p:sldId id="478" r:id="rId75"/>
    <p:sldId id="479" r:id="rId76"/>
    <p:sldId id="480" r:id="rId77"/>
    <p:sldId id="481" r:id="rId78"/>
    <p:sldId id="482" r:id="rId79"/>
    <p:sldId id="483" r:id="rId80"/>
    <p:sldId id="484" r:id="rId81"/>
    <p:sldId id="485" r:id="rId82"/>
    <p:sldId id="486" r:id="rId83"/>
    <p:sldId id="345" r:id="rId84"/>
    <p:sldId id="488" r:id="rId85"/>
    <p:sldId id="489" r:id="rId86"/>
    <p:sldId id="346" r:id="rId87"/>
    <p:sldId id="350" r:id="rId88"/>
    <p:sldId id="487" r:id="rId89"/>
    <p:sldId id="490" r:id="rId90"/>
    <p:sldId id="491" r:id="rId91"/>
    <p:sldId id="352" r:id="rId92"/>
    <p:sldId id="353" r:id="rId93"/>
    <p:sldId id="492" r:id="rId94"/>
    <p:sldId id="511" r:id="rId95"/>
    <p:sldId id="354" r:id="rId96"/>
    <p:sldId id="357" r:id="rId97"/>
    <p:sldId id="360" r:id="rId98"/>
    <p:sldId id="364" r:id="rId99"/>
    <p:sldId id="370" r:id="rId100"/>
    <p:sldId id="516" r:id="rId101"/>
    <p:sldId id="374" r:id="rId102"/>
    <p:sldId id="371" r:id="rId103"/>
    <p:sldId id="376" r:id="rId104"/>
    <p:sldId id="497" r:id="rId105"/>
    <p:sldId id="498" r:id="rId106"/>
    <p:sldId id="517" r:id="rId107"/>
    <p:sldId id="384" r:id="rId108"/>
    <p:sldId id="383" r:id="rId109"/>
    <p:sldId id="385" r:id="rId110"/>
    <p:sldId id="372" r:id="rId111"/>
    <p:sldId id="386" r:id="rId112"/>
    <p:sldId id="387" r:id="rId113"/>
    <p:sldId id="512" r:id="rId114"/>
    <p:sldId id="518" r:id="rId115"/>
    <p:sldId id="519" r:id="rId116"/>
    <p:sldId id="520" r:id="rId117"/>
    <p:sldId id="521" r:id="rId118"/>
    <p:sldId id="522" r:id="rId119"/>
    <p:sldId id="523" r:id="rId120"/>
    <p:sldId id="524" r:id="rId121"/>
    <p:sldId id="525" r:id="rId122"/>
    <p:sldId id="528" r:id="rId123"/>
    <p:sldId id="293" r:id="rId124"/>
    <p:sldId id="294" r:id="rId125"/>
  </p:sldIdLst>
  <p:sldSz cx="9144000" cy="6858000" type="screen4x3"/>
  <p:notesSz cx="7010400" cy="9296400"/>
  <p:custDataLst>
    <p:tags r:id="rId1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A3E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91244" autoAdjust="0"/>
  </p:normalViewPr>
  <p:slideViewPr>
    <p:cSldViewPr>
      <p:cViewPr>
        <p:scale>
          <a:sx n="50" d="100"/>
          <a:sy n="50" d="100"/>
        </p:scale>
        <p:origin x="-2222" y="-739"/>
      </p:cViewPr>
      <p:guideLst>
        <p:guide orient="horz" pos="2160"/>
        <p:guide pos="2880"/>
      </p:guideLst>
    </p:cSldViewPr>
  </p:slideViewPr>
  <p:outlineViewPr>
    <p:cViewPr>
      <p:scale>
        <a:sx n="33" d="100"/>
        <a:sy n="33" d="100"/>
      </p:scale>
      <p:origin x="0" y="79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ags" Target="tags/tag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F48C17-FD84-4034-9352-F1B015F0B7BA}" type="datetimeFigureOut">
              <a:rPr lang="en-US" smtClean="0"/>
              <a:t>4/29/2015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3B66F1-57A0-4C4B-B1FF-13274E4DCB8E}" type="slidenum">
              <a:rPr lang="en-US" smtClean="0"/>
              <a:t>‹#›</a:t>
            </a:fld>
            <a:endParaRPr lang="en-US" dirty="0"/>
          </a:p>
        </p:txBody>
      </p:sp>
    </p:spTree>
    <p:extLst>
      <p:ext uri="{BB962C8B-B14F-4D97-AF65-F5344CB8AC3E}">
        <p14:creationId xmlns:p14="http://schemas.microsoft.com/office/powerpoint/2010/main" val="979763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ACDBA3-1B3B-49AA-92E7-79A4442395F6}" type="datetimeFigureOut">
              <a:rPr lang="en-US" smtClean="0"/>
              <a:t>4/29/2015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905B33-E268-42F3-B654-0673950A215F}" type="slidenum">
              <a:rPr lang="en-US" smtClean="0"/>
              <a:t>‹#›</a:t>
            </a:fld>
            <a:endParaRPr lang="en-US" dirty="0"/>
          </a:p>
        </p:txBody>
      </p:sp>
    </p:spTree>
    <p:extLst>
      <p:ext uri="{BB962C8B-B14F-4D97-AF65-F5344CB8AC3E}">
        <p14:creationId xmlns:p14="http://schemas.microsoft.com/office/powerpoint/2010/main" val="420030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some of the things in the first webinar</a:t>
            </a:r>
            <a:r>
              <a:rPr lang="en-US" baseline="0" dirty="0" smtClean="0"/>
              <a:t> and discuss the importance of shall should and may.</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a:t>
            </a:fld>
            <a:endParaRPr lang="en-US" dirty="0"/>
          </a:p>
        </p:txBody>
      </p:sp>
    </p:spTree>
    <p:extLst>
      <p:ext uri="{BB962C8B-B14F-4D97-AF65-F5344CB8AC3E}">
        <p14:creationId xmlns:p14="http://schemas.microsoft.com/office/powerpoint/2010/main" val="359637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guidance and tables in charts but keep it basic- Tapers will be discussed in the violations section.</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23</a:t>
            </a:fld>
            <a:endParaRPr lang="en-US" dirty="0"/>
          </a:p>
        </p:txBody>
      </p:sp>
    </p:spTree>
    <p:extLst>
      <p:ext uri="{BB962C8B-B14F-4D97-AF65-F5344CB8AC3E}">
        <p14:creationId xmlns:p14="http://schemas.microsoft.com/office/powerpoint/2010/main" val="13677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examples on page 16/17 for the citing of .200(g)(1) vs. .200(g)(2)</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24</a:t>
            </a:fld>
            <a:endParaRPr lang="en-US" dirty="0"/>
          </a:p>
        </p:txBody>
      </p:sp>
    </p:spTree>
    <p:extLst>
      <p:ext uri="{BB962C8B-B14F-4D97-AF65-F5344CB8AC3E}">
        <p14:creationId xmlns:p14="http://schemas.microsoft.com/office/powerpoint/2010/main" val="183400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examples on page 16/17 for the citing of .200(g)(1) vs. .200(g)(2)</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25</a:t>
            </a:fld>
            <a:endParaRPr lang="en-US" dirty="0"/>
          </a:p>
        </p:txBody>
      </p:sp>
    </p:spTree>
    <p:extLst>
      <p:ext uri="{BB962C8B-B14F-4D97-AF65-F5344CB8AC3E}">
        <p14:creationId xmlns:p14="http://schemas.microsoft.com/office/powerpoint/2010/main" val="183400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this what one edition says</a:t>
            </a:r>
            <a:r>
              <a:rPr lang="en-US" baseline="0" dirty="0" smtClean="0"/>
              <a:t> and how permissive it is.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42</a:t>
            </a:fld>
            <a:endParaRPr lang="en-US" dirty="0"/>
          </a:p>
        </p:txBody>
      </p:sp>
    </p:spTree>
    <p:extLst>
      <p:ext uri="{BB962C8B-B14F-4D97-AF65-F5344CB8AC3E}">
        <p14:creationId xmlns:p14="http://schemas.microsoft.com/office/powerpoint/2010/main" val="2445864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difference in how mandatory this statement is and pose the question;</a:t>
            </a:r>
            <a:r>
              <a:rPr lang="en-US" baseline="0" dirty="0" smtClean="0"/>
              <a:t> Could there be a violation here?</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43</a:t>
            </a:fld>
            <a:endParaRPr lang="en-US" dirty="0"/>
          </a:p>
        </p:txBody>
      </p:sp>
    </p:spTree>
    <p:extLst>
      <p:ext uri="{BB962C8B-B14F-4D97-AF65-F5344CB8AC3E}">
        <p14:creationId xmlns:p14="http://schemas.microsoft.com/office/powerpoint/2010/main" val="69121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differences in the books</a:t>
            </a:r>
            <a:r>
              <a:rPr lang="en-US" baseline="0" dirty="0" smtClean="0"/>
              <a:t> and remind them that they still have to prove OSHA’s requirements.  In the case of the termination, more than likely there would be no employee exposure.</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44</a:t>
            </a:fld>
            <a:endParaRPr lang="en-US" dirty="0"/>
          </a:p>
        </p:txBody>
      </p:sp>
    </p:spTree>
    <p:extLst>
      <p:ext uri="{BB962C8B-B14F-4D97-AF65-F5344CB8AC3E}">
        <p14:creationId xmlns:p14="http://schemas.microsoft.com/office/powerpoint/2010/main" val="79926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establishing the relationship</a:t>
            </a:r>
            <a:r>
              <a:rPr lang="en-US" baseline="0" dirty="0" smtClean="0"/>
              <a:t> in writing per the directive  F.3.a (page 11-12) </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47</a:t>
            </a:fld>
            <a:endParaRPr lang="en-US" dirty="0"/>
          </a:p>
        </p:txBody>
      </p:sp>
    </p:spTree>
    <p:extLst>
      <p:ext uri="{BB962C8B-B14F-4D97-AF65-F5344CB8AC3E}">
        <p14:creationId xmlns:p14="http://schemas.microsoft.com/office/powerpoint/2010/main" val="178496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Re-emphasize that there are all of the normal inspection hazards with the addition of internal</a:t>
            </a:r>
            <a:r>
              <a:rPr lang="en-US" baseline="0" dirty="0" smtClean="0"/>
              <a:t> and external struck by hazards.  Highlight that you are still concerned with all of the other standards we use every day.</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48</a:t>
            </a:fld>
            <a:endParaRPr lang="en-US" dirty="0"/>
          </a:p>
        </p:txBody>
      </p:sp>
    </p:spTree>
    <p:extLst>
      <p:ext uri="{BB962C8B-B14F-4D97-AF65-F5344CB8AC3E}">
        <p14:creationId xmlns:p14="http://schemas.microsoft.com/office/powerpoint/2010/main" val="271252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explaining the definition</a:t>
            </a:r>
            <a:r>
              <a:rPr lang="en-US" baseline="0" dirty="0" smtClean="0"/>
              <a:t> of construction work as found in Section XIV – A of the directive, page 18 and then explain the bullets</a:t>
            </a:r>
            <a:endParaRPr lang="en-US" dirty="0"/>
          </a:p>
        </p:txBody>
      </p:sp>
      <p:sp>
        <p:nvSpPr>
          <p:cNvPr id="4" name="Slide Number Placeholder 3"/>
          <p:cNvSpPr>
            <a:spLocks noGrp="1"/>
          </p:cNvSpPr>
          <p:nvPr>
            <p:ph type="sldNum" sz="quarter" idx="10"/>
          </p:nvPr>
        </p:nvSpPr>
        <p:spPr/>
        <p:txBody>
          <a:bodyPr/>
          <a:lstStyle/>
          <a:p>
            <a:fld id="{B49C6F9E-4F84-4C61-ADEE-F791500E4941}" type="slidenum">
              <a:rPr lang="en-US" smtClean="0"/>
              <a:t>57</a:t>
            </a:fld>
            <a:endParaRPr lang="en-US" dirty="0"/>
          </a:p>
        </p:txBody>
      </p:sp>
    </p:spTree>
    <p:extLst>
      <p:ext uri="{BB962C8B-B14F-4D97-AF65-F5344CB8AC3E}">
        <p14:creationId xmlns:p14="http://schemas.microsoft.com/office/powerpoint/2010/main" val="308942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examples in detail using</a:t>
            </a:r>
            <a:r>
              <a:rPr lang="en-US" baseline="0" dirty="0" smtClean="0"/>
              <a:t> info from XIV – B pages 18-19 </a:t>
            </a:r>
            <a:endParaRPr lang="en-US" dirty="0"/>
          </a:p>
        </p:txBody>
      </p:sp>
      <p:sp>
        <p:nvSpPr>
          <p:cNvPr id="4" name="Slide Number Placeholder 3"/>
          <p:cNvSpPr>
            <a:spLocks noGrp="1"/>
          </p:cNvSpPr>
          <p:nvPr>
            <p:ph type="sldNum" sz="quarter" idx="10"/>
          </p:nvPr>
        </p:nvSpPr>
        <p:spPr/>
        <p:txBody>
          <a:bodyPr/>
          <a:lstStyle/>
          <a:p>
            <a:fld id="{B49C6F9E-4F84-4C61-ADEE-F791500E4941}" type="slidenum">
              <a:rPr lang="en-US" smtClean="0"/>
              <a:t>58</a:t>
            </a:fld>
            <a:endParaRPr lang="en-US" dirty="0"/>
          </a:p>
        </p:txBody>
      </p:sp>
    </p:spTree>
    <p:extLst>
      <p:ext uri="{BB962C8B-B14F-4D97-AF65-F5344CB8AC3E}">
        <p14:creationId xmlns:p14="http://schemas.microsoft.com/office/powerpoint/2010/main" val="1194243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E45CD-0C81-4E67-9D1F-4BE4223EEB9A}" type="slidenum">
              <a:rPr lang="en-US">
                <a:solidFill>
                  <a:prstClr val="black"/>
                </a:solidFill>
              </a:rPr>
              <a:pPr/>
              <a:t>7</a:t>
            </a:fld>
            <a:endParaRPr lang="en-US" dirty="0">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34720" y="4415790"/>
            <a:ext cx="5140960" cy="4183380"/>
          </a:xfrm>
        </p:spPr>
        <p:txBody>
          <a:bodyPr/>
          <a:lstStyle/>
          <a:p>
            <a:r>
              <a:rPr lang="en-US" dirty="0" smtClean="0"/>
              <a:t>Explain</a:t>
            </a:r>
            <a:r>
              <a:rPr lang="en-US" baseline="0" dirty="0" smtClean="0"/>
              <a:t> the importance of the three books and begin to discuss the use of the different manuals.</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these items are not covered in the directive however, they need to be aware of them.  Explain that it is important to examine the project and the work to make sure you are in the appropriate standard.</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60</a:t>
            </a:fld>
            <a:endParaRPr lang="en-US" dirty="0"/>
          </a:p>
        </p:txBody>
      </p:sp>
    </p:spTree>
    <p:extLst>
      <p:ext uri="{BB962C8B-B14F-4D97-AF65-F5344CB8AC3E}">
        <p14:creationId xmlns:p14="http://schemas.microsoft.com/office/powerpoint/2010/main" val="383964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them a little insight into ANSI</a:t>
            </a:r>
            <a:r>
              <a:rPr lang="en-US" baseline="0" dirty="0" smtClean="0"/>
              <a:t> and how much more restrictive it is in certain aspects.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62</a:t>
            </a:fld>
            <a:endParaRPr lang="en-US" dirty="0"/>
          </a:p>
        </p:txBody>
      </p:sp>
    </p:spTree>
    <p:extLst>
      <p:ext uri="{BB962C8B-B14F-4D97-AF65-F5344CB8AC3E}">
        <p14:creationId xmlns:p14="http://schemas.microsoft.com/office/powerpoint/2010/main" val="1726267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Thoroughly</a:t>
            </a:r>
            <a:r>
              <a:rPr lang="en-US" baseline="0" dirty="0" smtClean="0"/>
              <a:t> explain the need to find out what book they will be using.  Explain the difference and what to do in the case that the employer doesn’t know about the manual and if they say they are using 2009.</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63</a:t>
            </a:fld>
            <a:endParaRPr lang="en-US" dirty="0"/>
          </a:p>
        </p:txBody>
      </p:sp>
    </p:spTree>
    <p:extLst>
      <p:ext uri="{BB962C8B-B14F-4D97-AF65-F5344CB8AC3E}">
        <p14:creationId xmlns:p14="http://schemas.microsoft.com/office/powerpoint/2010/main" val="2872311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XIII A page 13/14</a:t>
            </a:r>
            <a:r>
              <a:rPr lang="en-US" baseline="0" dirty="0" smtClean="0"/>
              <a:t> – comments for this slide</a:t>
            </a:r>
            <a:endParaRPr lang="en-US" dirty="0"/>
          </a:p>
        </p:txBody>
      </p:sp>
      <p:sp>
        <p:nvSpPr>
          <p:cNvPr id="4" name="Slide Number Placeholder 3"/>
          <p:cNvSpPr>
            <a:spLocks noGrp="1"/>
          </p:cNvSpPr>
          <p:nvPr>
            <p:ph type="sldNum" sz="quarter" idx="10"/>
          </p:nvPr>
        </p:nvSpPr>
        <p:spPr/>
        <p:txBody>
          <a:bodyPr/>
          <a:lstStyle/>
          <a:p>
            <a:fld id="{B49C6F9E-4F84-4C61-ADEE-F791500E4941}" type="slidenum">
              <a:rPr lang="en-US" smtClean="0"/>
              <a:t>64</a:t>
            </a:fld>
            <a:endParaRPr lang="en-US" dirty="0"/>
          </a:p>
        </p:txBody>
      </p:sp>
    </p:spTree>
    <p:extLst>
      <p:ext uri="{BB962C8B-B14F-4D97-AF65-F5344CB8AC3E}">
        <p14:creationId xmlns:p14="http://schemas.microsoft.com/office/powerpoint/2010/main" val="45329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a:t>
            </a:r>
            <a:r>
              <a:rPr lang="en-US" baseline="0" dirty="0" smtClean="0"/>
              <a:t> the areas where they may use this standard and that each book may be different.</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65</a:t>
            </a:fld>
            <a:endParaRPr lang="en-US" dirty="0"/>
          </a:p>
        </p:txBody>
      </p:sp>
    </p:spTree>
    <p:extLst>
      <p:ext uri="{BB962C8B-B14F-4D97-AF65-F5344CB8AC3E}">
        <p14:creationId xmlns:p14="http://schemas.microsoft.com/office/powerpoint/2010/main" val="4260422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XIII B page 14 – all paragraphs should be mentioned</a:t>
            </a:r>
            <a:r>
              <a:rPr lang="en-US" baseline="0" dirty="0" smtClean="0"/>
              <a:t>, especially the </a:t>
            </a:r>
            <a:r>
              <a:rPr lang="en-US" i="1" baseline="0" dirty="0" smtClean="0"/>
              <a:t>“Note – only cite the Millennium Edition when the employer indicates that edition is used at the work zone” </a:t>
            </a:r>
            <a:endParaRPr lang="en-US" i="1" dirty="0"/>
          </a:p>
        </p:txBody>
      </p:sp>
      <p:sp>
        <p:nvSpPr>
          <p:cNvPr id="4" name="Slide Number Placeholder 3"/>
          <p:cNvSpPr>
            <a:spLocks noGrp="1"/>
          </p:cNvSpPr>
          <p:nvPr>
            <p:ph type="sldNum" sz="quarter" idx="10"/>
          </p:nvPr>
        </p:nvSpPr>
        <p:spPr/>
        <p:txBody>
          <a:bodyPr/>
          <a:lstStyle/>
          <a:p>
            <a:fld id="{B49C6F9E-4F84-4C61-ADEE-F791500E4941}" type="slidenum">
              <a:rPr lang="en-US" smtClean="0"/>
              <a:t>67</a:t>
            </a:fld>
            <a:endParaRPr lang="en-US" dirty="0"/>
          </a:p>
        </p:txBody>
      </p:sp>
    </p:spTree>
    <p:extLst>
      <p:ext uri="{BB962C8B-B14F-4D97-AF65-F5344CB8AC3E}">
        <p14:creationId xmlns:p14="http://schemas.microsoft.com/office/powerpoint/2010/main" val="3799263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overview!</a:t>
            </a:r>
            <a:r>
              <a:rPr lang="en-US" baseline="0" dirty="0" smtClean="0"/>
              <a:t>  Explain these are going to quickly be covered and that the webinar will be made available and they should review the document to become familiar with the standards.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68</a:t>
            </a:fld>
            <a:endParaRPr lang="en-US" dirty="0"/>
          </a:p>
        </p:txBody>
      </p:sp>
    </p:spTree>
    <p:extLst>
      <p:ext uri="{BB962C8B-B14F-4D97-AF65-F5344CB8AC3E}">
        <p14:creationId xmlns:p14="http://schemas.microsoft.com/office/powerpoint/2010/main" val="2252694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overview!</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69</a:t>
            </a:fld>
            <a:endParaRPr lang="en-US" dirty="0"/>
          </a:p>
        </p:txBody>
      </p:sp>
    </p:spTree>
    <p:extLst>
      <p:ext uri="{BB962C8B-B14F-4D97-AF65-F5344CB8AC3E}">
        <p14:creationId xmlns:p14="http://schemas.microsoft.com/office/powerpoint/2010/main" val="3508001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70</a:t>
            </a:fld>
            <a:endParaRPr lang="en-US" dirty="0"/>
          </a:p>
        </p:txBody>
      </p:sp>
    </p:spTree>
    <p:extLst>
      <p:ext uri="{BB962C8B-B14F-4D97-AF65-F5344CB8AC3E}">
        <p14:creationId xmlns:p14="http://schemas.microsoft.com/office/powerpoint/2010/main" val="2693515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71</a:t>
            </a:fld>
            <a:endParaRPr lang="en-US" dirty="0"/>
          </a:p>
        </p:txBody>
      </p:sp>
    </p:spTree>
    <p:extLst>
      <p:ext uri="{BB962C8B-B14F-4D97-AF65-F5344CB8AC3E}">
        <p14:creationId xmlns:p14="http://schemas.microsoft.com/office/powerpoint/2010/main" val="166919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when the MUTCD comes into play and highlight</a:t>
            </a:r>
            <a:r>
              <a:rPr lang="en-US" baseline="0" dirty="0" smtClean="0"/>
              <a:t> the importance of normal function.  Discuss in the manual that features of the road should be maintained as much as possible.  Cover roadside recovery.</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a:t>
            </a:fld>
            <a:endParaRPr lang="en-US" dirty="0"/>
          </a:p>
        </p:txBody>
      </p:sp>
    </p:spTree>
    <p:extLst>
      <p:ext uri="{BB962C8B-B14F-4D97-AF65-F5344CB8AC3E}">
        <p14:creationId xmlns:p14="http://schemas.microsoft.com/office/powerpoint/2010/main" val="1943674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72</a:t>
            </a:fld>
            <a:endParaRPr lang="en-US" dirty="0"/>
          </a:p>
        </p:txBody>
      </p:sp>
    </p:spTree>
    <p:extLst>
      <p:ext uri="{BB962C8B-B14F-4D97-AF65-F5344CB8AC3E}">
        <p14:creationId xmlns:p14="http://schemas.microsoft.com/office/powerpoint/2010/main" val="3068279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73</a:t>
            </a:fld>
            <a:endParaRPr lang="en-US" dirty="0"/>
          </a:p>
        </p:txBody>
      </p:sp>
    </p:spTree>
    <p:extLst>
      <p:ext uri="{BB962C8B-B14F-4D97-AF65-F5344CB8AC3E}">
        <p14:creationId xmlns:p14="http://schemas.microsoft.com/office/powerpoint/2010/main" val="3341831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74</a:t>
            </a:fld>
            <a:endParaRPr lang="en-US" dirty="0"/>
          </a:p>
        </p:txBody>
      </p:sp>
    </p:spTree>
    <p:extLst>
      <p:ext uri="{BB962C8B-B14F-4D97-AF65-F5344CB8AC3E}">
        <p14:creationId xmlns:p14="http://schemas.microsoft.com/office/powerpoint/2010/main" val="3368206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75</a:t>
            </a:fld>
            <a:endParaRPr lang="en-US" dirty="0"/>
          </a:p>
        </p:txBody>
      </p:sp>
    </p:spTree>
    <p:extLst>
      <p:ext uri="{BB962C8B-B14F-4D97-AF65-F5344CB8AC3E}">
        <p14:creationId xmlns:p14="http://schemas.microsoft.com/office/powerpoint/2010/main" val="110756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76</a:t>
            </a:fld>
            <a:endParaRPr lang="en-US" dirty="0"/>
          </a:p>
        </p:txBody>
      </p:sp>
    </p:spTree>
    <p:extLst>
      <p:ext uri="{BB962C8B-B14F-4D97-AF65-F5344CB8AC3E}">
        <p14:creationId xmlns:p14="http://schemas.microsoft.com/office/powerpoint/2010/main" val="4177061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77</a:t>
            </a:fld>
            <a:endParaRPr lang="en-US" dirty="0"/>
          </a:p>
        </p:txBody>
      </p:sp>
    </p:spTree>
    <p:extLst>
      <p:ext uri="{BB962C8B-B14F-4D97-AF65-F5344CB8AC3E}">
        <p14:creationId xmlns:p14="http://schemas.microsoft.com/office/powerpoint/2010/main" val="3756346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78</a:t>
            </a:fld>
            <a:endParaRPr lang="en-US" dirty="0"/>
          </a:p>
        </p:txBody>
      </p:sp>
    </p:spTree>
    <p:extLst>
      <p:ext uri="{BB962C8B-B14F-4D97-AF65-F5344CB8AC3E}">
        <p14:creationId xmlns:p14="http://schemas.microsoft.com/office/powerpoint/2010/main" val="827415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79</a:t>
            </a:fld>
            <a:endParaRPr lang="en-US" dirty="0"/>
          </a:p>
        </p:txBody>
      </p:sp>
    </p:spTree>
    <p:extLst>
      <p:ext uri="{BB962C8B-B14F-4D97-AF65-F5344CB8AC3E}">
        <p14:creationId xmlns:p14="http://schemas.microsoft.com/office/powerpoint/2010/main" val="421527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80</a:t>
            </a:fld>
            <a:endParaRPr lang="en-US" dirty="0"/>
          </a:p>
        </p:txBody>
      </p:sp>
    </p:spTree>
    <p:extLst>
      <p:ext uri="{BB962C8B-B14F-4D97-AF65-F5344CB8AC3E}">
        <p14:creationId xmlns:p14="http://schemas.microsoft.com/office/powerpoint/2010/main" val="752454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XIII C page</a:t>
            </a:r>
            <a:r>
              <a:rPr lang="en-US" baseline="0" dirty="0" smtClean="0"/>
              <a:t> 14/15</a:t>
            </a:r>
            <a:endParaRPr lang="en-US" dirty="0"/>
          </a:p>
        </p:txBody>
      </p:sp>
      <p:sp>
        <p:nvSpPr>
          <p:cNvPr id="4" name="Slide Number Placeholder 3"/>
          <p:cNvSpPr>
            <a:spLocks noGrp="1"/>
          </p:cNvSpPr>
          <p:nvPr>
            <p:ph type="sldNum" sz="quarter" idx="10"/>
          </p:nvPr>
        </p:nvSpPr>
        <p:spPr/>
        <p:txBody>
          <a:bodyPr/>
          <a:lstStyle/>
          <a:p>
            <a:fld id="{B49C6F9E-4F84-4C61-ADEE-F791500E4941}" type="slidenum">
              <a:rPr lang="en-US" smtClean="0"/>
              <a:t>81</a:t>
            </a:fld>
            <a:endParaRPr lang="en-US" dirty="0"/>
          </a:p>
        </p:txBody>
      </p:sp>
    </p:spTree>
    <p:extLst>
      <p:ext uri="{BB962C8B-B14F-4D97-AF65-F5344CB8AC3E}">
        <p14:creationId xmlns:p14="http://schemas.microsoft.com/office/powerpoint/2010/main" val="87006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that there are mandatory statements</a:t>
            </a:r>
            <a:r>
              <a:rPr lang="en-US" baseline="0" dirty="0" smtClean="0"/>
              <a:t> on what is a sign or device and that this is the beginning of uniformity.</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9</a:t>
            </a:fld>
            <a:endParaRPr lang="en-US" dirty="0"/>
          </a:p>
        </p:txBody>
      </p:sp>
    </p:spTree>
    <p:extLst>
      <p:ext uri="{BB962C8B-B14F-4D97-AF65-F5344CB8AC3E}">
        <p14:creationId xmlns:p14="http://schemas.microsoft.com/office/powerpoint/2010/main" val="3407716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82</a:t>
            </a:fld>
            <a:endParaRPr lang="en-US" dirty="0"/>
          </a:p>
        </p:txBody>
      </p:sp>
    </p:spTree>
    <p:extLst>
      <p:ext uri="{BB962C8B-B14F-4D97-AF65-F5344CB8AC3E}">
        <p14:creationId xmlns:p14="http://schemas.microsoft.com/office/powerpoint/2010/main" val="1202330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83</a:t>
            </a:fld>
            <a:endParaRPr lang="en-US" dirty="0"/>
          </a:p>
        </p:txBody>
      </p:sp>
    </p:spTree>
    <p:extLst>
      <p:ext uri="{BB962C8B-B14F-4D97-AF65-F5344CB8AC3E}">
        <p14:creationId xmlns:p14="http://schemas.microsoft.com/office/powerpoint/2010/main" val="2026518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importance of the striping and relate it to uniformity.</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85</a:t>
            </a:fld>
            <a:endParaRPr lang="en-US" dirty="0"/>
          </a:p>
        </p:txBody>
      </p:sp>
    </p:spTree>
    <p:extLst>
      <p:ext uri="{BB962C8B-B14F-4D97-AF65-F5344CB8AC3E}">
        <p14:creationId xmlns:p14="http://schemas.microsoft.com/office/powerpoint/2010/main" val="303166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86</a:t>
            </a:fld>
            <a:endParaRPr lang="en-US" dirty="0"/>
          </a:p>
        </p:txBody>
      </p:sp>
    </p:spTree>
    <p:extLst>
      <p:ext uri="{BB962C8B-B14F-4D97-AF65-F5344CB8AC3E}">
        <p14:creationId xmlns:p14="http://schemas.microsoft.com/office/powerpoint/2010/main" val="956818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87</a:t>
            </a:fld>
            <a:endParaRPr lang="en-US" dirty="0"/>
          </a:p>
        </p:txBody>
      </p:sp>
    </p:spTree>
    <p:extLst>
      <p:ext uri="{BB962C8B-B14F-4D97-AF65-F5344CB8AC3E}">
        <p14:creationId xmlns:p14="http://schemas.microsoft.com/office/powerpoint/2010/main" val="4116337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Quick overview!</a:t>
            </a:r>
          </a:p>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88</a:t>
            </a:fld>
            <a:endParaRPr lang="en-US" dirty="0"/>
          </a:p>
        </p:txBody>
      </p:sp>
    </p:spTree>
    <p:extLst>
      <p:ext uri="{BB962C8B-B14F-4D97-AF65-F5344CB8AC3E}">
        <p14:creationId xmlns:p14="http://schemas.microsoft.com/office/powerpoint/2010/main" val="22992947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importance of a good safety and health</a:t>
            </a:r>
            <a:r>
              <a:rPr lang="en-US" baseline="0" dirty="0" smtClean="0"/>
              <a:t> program and that the employees should be trained before being placed on a road.  Discuss these projects not being emergencies.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89</a:t>
            </a:fld>
            <a:endParaRPr lang="en-US" dirty="0"/>
          </a:p>
        </p:txBody>
      </p:sp>
    </p:spTree>
    <p:extLst>
      <p:ext uri="{BB962C8B-B14F-4D97-AF65-F5344CB8AC3E}">
        <p14:creationId xmlns:p14="http://schemas.microsoft.com/office/powerpoint/2010/main" val="29078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bullet</a:t>
            </a:r>
            <a:r>
              <a:rPr lang="en-US" baseline="0" dirty="0" smtClean="0"/>
              <a:t> points from XVI on page 20</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90</a:t>
            </a:fld>
            <a:endParaRPr lang="en-US" dirty="0"/>
          </a:p>
        </p:txBody>
      </p:sp>
    </p:spTree>
    <p:extLst>
      <p:ext uri="{BB962C8B-B14F-4D97-AF65-F5344CB8AC3E}">
        <p14:creationId xmlns:p14="http://schemas.microsoft.com/office/powerpoint/2010/main" val="3799146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fact</a:t>
            </a:r>
            <a:r>
              <a:rPr lang="en-US" baseline="0" dirty="0" smtClean="0"/>
              <a:t> that the signs were there and while they were modified in some way which makes them illegible the more vertical section is the would be 200(g)(2) because it is not a uniform sign which meets the requirements of the manual.</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94</a:t>
            </a:fld>
            <a:endParaRPr lang="en-US" dirty="0"/>
          </a:p>
        </p:txBody>
      </p:sp>
    </p:spTree>
    <p:extLst>
      <p:ext uri="{BB962C8B-B14F-4D97-AF65-F5344CB8AC3E}">
        <p14:creationId xmlns:p14="http://schemas.microsoft.com/office/powerpoint/2010/main" val="1378305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this is a clear 200(g)(1) because it was a uniform sign which met the requirements of the manual at one point but has since become illegible and rendered it ineffective to warn</a:t>
            </a:r>
            <a:r>
              <a:rPr lang="en-US" baseline="0" dirty="0" smtClean="0"/>
              <a:t> motorists.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102</a:t>
            </a:fld>
            <a:endParaRPr lang="en-US" dirty="0"/>
          </a:p>
        </p:txBody>
      </p:sp>
    </p:spTree>
    <p:extLst>
      <p:ext uri="{BB962C8B-B14F-4D97-AF65-F5344CB8AC3E}">
        <p14:creationId xmlns:p14="http://schemas.microsoft.com/office/powerpoint/2010/main" val="358046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on the previous slide and highlight the mandatory requirement to conform to the manual.  Discuss</a:t>
            </a:r>
            <a:r>
              <a:rPr lang="en-US" baseline="0" dirty="0" smtClean="0"/>
              <a:t> how this begins to build on the uniformity.</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10</a:t>
            </a:fld>
            <a:endParaRPr lang="en-US" dirty="0"/>
          </a:p>
        </p:txBody>
      </p:sp>
    </p:spTree>
    <p:extLst>
      <p:ext uri="{BB962C8B-B14F-4D97-AF65-F5344CB8AC3E}">
        <p14:creationId xmlns:p14="http://schemas.microsoft.com/office/powerpoint/2010/main" val="448889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directive and identifying</a:t>
            </a:r>
            <a:r>
              <a:rPr lang="en-US" baseline="0" dirty="0" smtClean="0"/>
              <a:t> points of hazard.  Discuss using non-mandatory guidance.  Discuss the support of the violation through sections of the manual.</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103</a:t>
            </a:fld>
            <a:endParaRPr lang="en-US" dirty="0"/>
          </a:p>
        </p:txBody>
      </p:sp>
    </p:spTree>
    <p:extLst>
      <p:ext uri="{BB962C8B-B14F-4D97-AF65-F5344CB8AC3E}">
        <p14:creationId xmlns:p14="http://schemas.microsoft.com/office/powerpoint/2010/main" val="2903196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there were no signs.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107</a:t>
            </a:fld>
            <a:endParaRPr lang="en-US" dirty="0"/>
          </a:p>
        </p:txBody>
      </p:sp>
    </p:spTree>
    <p:extLst>
      <p:ext uri="{BB962C8B-B14F-4D97-AF65-F5344CB8AC3E}">
        <p14:creationId xmlns:p14="http://schemas.microsoft.com/office/powerpoint/2010/main" val="117598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review the next several slides.</a:t>
            </a:r>
            <a:r>
              <a:rPr lang="en-US" baseline="0" dirty="0" smtClean="0"/>
              <a:t>  Highlight the importance diagramming has in recreation.  Discuss settlement and explain the difficulty in understanding a work zone if you have not seen it.  Relate this to the AAD or AD settling the case.</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111</a:t>
            </a:fld>
            <a:endParaRPr lang="en-US" dirty="0"/>
          </a:p>
        </p:txBody>
      </p:sp>
    </p:spTree>
    <p:extLst>
      <p:ext uri="{BB962C8B-B14F-4D97-AF65-F5344CB8AC3E}">
        <p14:creationId xmlns:p14="http://schemas.microsoft.com/office/powerpoint/2010/main" val="41656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how specific these mandatory statements are</a:t>
            </a:r>
            <a:r>
              <a:rPr lang="en-US" baseline="0" dirty="0" smtClean="0"/>
              <a:t> and how quickly you are covered by the manual.  Discuss how this is done on purpose to ensure the uniformity of these projects.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11</a:t>
            </a:fld>
            <a:endParaRPr lang="en-US" dirty="0"/>
          </a:p>
        </p:txBody>
      </p:sp>
    </p:spTree>
    <p:extLst>
      <p:ext uri="{BB962C8B-B14F-4D97-AF65-F5344CB8AC3E}">
        <p14:creationId xmlns:p14="http://schemas.microsoft.com/office/powerpoint/2010/main" val="393086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13</a:t>
            </a:fld>
            <a:endParaRPr lang="en-US" dirty="0"/>
          </a:p>
        </p:txBody>
      </p:sp>
    </p:spTree>
    <p:extLst>
      <p:ext uri="{BB962C8B-B14F-4D97-AF65-F5344CB8AC3E}">
        <p14:creationId xmlns:p14="http://schemas.microsoft.com/office/powerpoint/2010/main" val="352885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examples on</a:t>
            </a:r>
            <a:r>
              <a:rPr lang="en-US" baseline="0" dirty="0" smtClean="0"/>
              <a:t> page 16 for the citing of .200(g)(1) vs. .200(g)(2)</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17</a:t>
            </a:fld>
            <a:endParaRPr lang="en-US" dirty="0"/>
          </a:p>
        </p:txBody>
      </p:sp>
    </p:spTree>
    <p:extLst>
      <p:ext uri="{BB962C8B-B14F-4D97-AF65-F5344CB8AC3E}">
        <p14:creationId xmlns:p14="http://schemas.microsoft.com/office/powerpoint/2010/main" val="414343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non-mandatory sign spacing for advance warning signs.</a:t>
            </a:r>
            <a:endParaRPr lang="en-US" dirty="0"/>
          </a:p>
        </p:txBody>
      </p:sp>
      <p:sp>
        <p:nvSpPr>
          <p:cNvPr id="4" name="Slide Number Placeholder 3"/>
          <p:cNvSpPr>
            <a:spLocks noGrp="1"/>
          </p:cNvSpPr>
          <p:nvPr>
            <p:ph type="sldNum" sz="quarter" idx="10"/>
          </p:nvPr>
        </p:nvSpPr>
        <p:spPr/>
        <p:txBody>
          <a:bodyPr/>
          <a:lstStyle/>
          <a:p>
            <a:fld id="{AF905B33-E268-42F3-B654-0673950A215F}" type="slidenum">
              <a:rPr lang="en-US" smtClean="0"/>
              <a:t>18</a:t>
            </a:fld>
            <a:endParaRPr lang="en-US" dirty="0"/>
          </a:p>
        </p:txBody>
      </p:sp>
    </p:spTree>
    <p:extLst>
      <p:ext uri="{BB962C8B-B14F-4D97-AF65-F5344CB8AC3E}">
        <p14:creationId xmlns:p14="http://schemas.microsoft.com/office/powerpoint/2010/main" val="287593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216040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287605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465531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136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610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7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0793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91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13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708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372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3998632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0621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054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613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4601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0042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7733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143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7731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5826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877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2672479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8140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3126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664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60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220452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222551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279557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729756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405332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03785-52F3-4B41-A9E0-6C5505149C10}" type="datetimeFigureOut">
              <a:rPr lang="en-US" smtClean="0"/>
              <a:t>4/29/2015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5348D9-CFED-43FD-B568-213FB794B905}" type="slidenum">
              <a:rPr lang="en-US" smtClean="0"/>
              <a:t>‹#›</a:t>
            </a:fld>
            <a:endParaRPr lang="en-US" dirty="0"/>
          </a:p>
        </p:txBody>
      </p:sp>
    </p:spTree>
    <p:extLst>
      <p:ext uri="{BB962C8B-B14F-4D97-AF65-F5344CB8AC3E}">
        <p14:creationId xmlns:p14="http://schemas.microsoft.com/office/powerpoint/2010/main" val="9944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3785-52F3-4B41-A9E0-6C5505149C10}" type="datetimeFigureOut">
              <a:rPr lang="en-US" smtClean="0"/>
              <a:t>4/29/2015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348D9-CFED-43FD-B568-213FB794B905}" type="slidenum">
              <a:rPr lang="en-US" smtClean="0"/>
              <a:t>‹#›</a:t>
            </a:fld>
            <a:endParaRPr lang="en-US" dirty="0"/>
          </a:p>
        </p:txBody>
      </p:sp>
    </p:spTree>
    <p:extLst>
      <p:ext uri="{BB962C8B-B14F-4D97-AF65-F5344CB8AC3E}">
        <p14:creationId xmlns:p14="http://schemas.microsoft.com/office/powerpoint/2010/main" val="40850112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062689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3785-52F3-4B41-A9E0-6C5505149C10}" type="datetimeFigureOut">
              <a:rPr lang="en-US" smtClean="0">
                <a:solidFill>
                  <a:prstClr val="black">
                    <a:tint val="75000"/>
                  </a:prstClr>
                </a:solidFill>
              </a:rPr>
              <a:pPr/>
              <a:t>4/29/2015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348D9-CFED-43FD-B568-213FB794B9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269728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www.surveymonkey.com/s/8HLJFZ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7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81001"/>
            <a:ext cx="9144000" cy="5008563"/>
          </a:xfrm>
        </p:spPr>
        <p:txBody>
          <a:bodyPr anchor="t"/>
          <a:lstStyle/>
          <a:p>
            <a:r>
              <a:rPr lang="en-US" sz="5400" b="1" dirty="0" smtClean="0">
                <a:latin typeface="Cambria" pitchFamily="18" charset="0"/>
              </a:rPr>
              <a:t>OSHA</a:t>
            </a:r>
            <a:r>
              <a:rPr lang="en-US" sz="4400" b="1" dirty="0" smtClean="0">
                <a:latin typeface="Cambria" pitchFamily="18" charset="0"/>
              </a:rPr>
              <a:t/>
            </a:r>
            <a:br>
              <a:rPr lang="en-US" sz="4400" b="1" dirty="0" smtClean="0">
                <a:latin typeface="Cambria" pitchFamily="18" charset="0"/>
              </a:rPr>
            </a:br>
            <a:r>
              <a:rPr lang="en-US" sz="4400" b="1" dirty="0" smtClean="0">
                <a:latin typeface="Cambria" pitchFamily="18" charset="0"/>
              </a:rPr>
              <a:t>Webinar #0066</a:t>
            </a:r>
            <a:r>
              <a:rPr lang="en-US" sz="2000" dirty="0" smtClean="0">
                <a:latin typeface="Cambria" pitchFamily="18" charset="0"/>
              </a:rPr>
              <a:t/>
            </a:r>
            <a:br>
              <a:rPr lang="en-US" sz="2000" dirty="0" smtClean="0">
                <a:latin typeface="Cambria" pitchFamily="18" charset="0"/>
              </a:rPr>
            </a:br>
            <a:r>
              <a:rPr lang="en-US" sz="2000" dirty="0" smtClean="0">
                <a:latin typeface="Cambria" pitchFamily="18" charset="0"/>
              </a:rPr>
              <a:t/>
            </a:r>
            <a:br>
              <a:rPr lang="en-US" sz="2000" dirty="0" smtClean="0">
                <a:latin typeface="Cambria" pitchFamily="18" charset="0"/>
              </a:rPr>
            </a:br>
            <a:r>
              <a:rPr lang="en-US" sz="2000" dirty="0" smtClean="0">
                <a:latin typeface="Cambria" pitchFamily="18" charset="0"/>
              </a:rPr>
              <a:t/>
            </a:r>
            <a:br>
              <a:rPr lang="en-US" sz="2000" dirty="0" smtClean="0">
                <a:latin typeface="Cambria" pitchFamily="18" charset="0"/>
              </a:rPr>
            </a:br>
            <a:r>
              <a:rPr lang="en-US" sz="3600" b="1" dirty="0">
                <a:latin typeface="Cambria" pitchFamily="18" charset="0"/>
              </a:rPr>
              <a:t>Standards and Citation Policy for Roadway and Highway Work Zone Inspections </a:t>
            </a:r>
            <a:endParaRPr lang="en-US" sz="3600" b="1" dirty="0" smtClean="0">
              <a:latin typeface="Cambria" pitchFamily="18" charset="0"/>
            </a:endParaRP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64A15F-EE35-4F63-A55A-D9FB70924B8B}" type="slidenum">
              <a:rPr lang="en-US" smtClean="0">
                <a:solidFill>
                  <a:srgbClr val="000000"/>
                </a:solidFill>
              </a:rPr>
              <a:pPr eaLnBrk="1" hangingPunct="1"/>
              <a:t>1</a:t>
            </a:fld>
            <a:endParaRPr lang="en-US" dirty="0" smtClean="0">
              <a:solidFill>
                <a:srgbClr val="000000"/>
              </a:solidFill>
            </a:endParaRPr>
          </a:p>
        </p:txBody>
      </p:sp>
      <p:sp>
        <p:nvSpPr>
          <p:cNvPr id="13315" name="Rectangle 5"/>
          <p:cNvSpPr>
            <a:spLocks noChangeArrowheads="1"/>
          </p:cNvSpPr>
          <p:nvPr/>
        </p:nvSpPr>
        <p:spPr bwMode="auto">
          <a:xfrm>
            <a:off x="2743200" y="4800601"/>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3200" b="1" dirty="0" smtClean="0">
                <a:latin typeface="Cambria" pitchFamily="18" charset="0"/>
              </a:rPr>
              <a:t>March 11, 2013</a:t>
            </a:r>
            <a:endParaRPr lang="en-US" sz="3200" b="1" dirty="0">
              <a:latin typeface="Cambria" pitchFamily="18" charset="0"/>
            </a:endParaRPr>
          </a:p>
        </p:txBody>
      </p:sp>
    </p:spTree>
    <p:extLst>
      <p:ext uri="{BB962C8B-B14F-4D97-AF65-F5344CB8AC3E}">
        <p14:creationId xmlns:p14="http://schemas.microsoft.com/office/powerpoint/2010/main" val="586713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MUTCD</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1988 Edition Section 6B (Fundamental Principles):</a:t>
            </a:r>
          </a:p>
          <a:p>
            <a:pPr lvl="1"/>
            <a:r>
              <a:rPr lang="en-US" dirty="0" smtClean="0"/>
              <a:t>All traffic control </a:t>
            </a:r>
            <a:r>
              <a:rPr lang="en-US" dirty="0" smtClean="0">
                <a:solidFill>
                  <a:srgbClr val="FF0000"/>
                </a:solidFill>
              </a:rPr>
              <a:t>devices used </a:t>
            </a:r>
            <a:r>
              <a:rPr lang="en-US" dirty="0" smtClean="0"/>
              <a:t>on street and highway construction, maintenance, utility, or incident management (temporary traffic control) operations </a:t>
            </a:r>
            <a:r>
              <a:rPr lang="en-US" dirty="0" smtClean="0">
                <a:solidFill>
                  <a:srgbClr val="FF0000"/>
                </a:solidFill>
              </a:rPr>
              <a:t>shall conform </a:t>
            </a:r>
            <a:r>
              <a:rPr lang="en-US" dirty="0" smtClean="0"/>
              <a:t>to the applicable specifications of this manual</a:t>
            </a:r>
          </a:p>
          <a:p>
            <a:r>
              <a:rPr lang="en-US" dirty="0" smtClean="0"/>
              <a:t>Millennium Edition Section 6F.01 (Types of Devices):</a:t>
            </a:r>
          </a:p>
          <a:p>
            <a:pPr lvl="1"/>
            <a:r>
              <a:rPr lang="en-US" dirty="0" smtClean="0"/>
              <a:t>All traffic control </a:t>
            </a:r>
            <a:r>
              <a:rPr lang="en-US" dirty="0" smtClean="0">
                <a:solidFill>
                  <a:srgbClr val="FF0000"/>
                </a:solidFill>
              </a:rPr>
              <a:t>devices</a:t>
            </a:r>
            <a:r>
              <a:rPr lang="en-US" dirty="0" smtClean="0"/>
              <a:t> </a:t>
            </a:r>
            <a:r>
              <a:rPr lang="en-US" dirty="0" smtClean="0">
                <a:solidFill>
                  <a:srgbClr val="FF0000"/>
                </a:solidFill>
              </a:rPr>
              <a:t>used</a:t>
            </a:r>
            <a:r>
              <a:rPr lang="en-US" dirty="0" smtClean="0"/>
              <a:t> on street and highway construction, maintenance, utility, or incident management operations </a:t>
            </a:r>
            <a:r>
              <a:rPr lang="en-US" dirty="0" smtClean="0">
                <a:solidFill>
                  <a:srgbClr val="FF0000"/>
                </a:solidFill>
              </a:rPr>
              <a:t>shall conform </a:t>
            </a:r>
            <a:r>
              <a:rPr lang="en-US" dirty="0" smtClean="0"/>
              <a:t>to the applicable provisions of this Manual</a:t>
            </a:r>
          </a:p>
          <a:p>
            <a:pPr marL="342900" lvl="1" indent="-342900">
              <a:buFont typeface="Arial" pitchFamily="34" charset="0"/>
              <a:buChar char="•"/>
            </a:pPr>
            <a:r>
              <a:rPr lang="en-US" dirty="0"/>
              <a:t>What are </a:t>
            </a:r>
            <a:r>
              <a:rPr lang="en-US" dirty="0">
                <a:solidFill>
                  <a:srgbClr val="FF0000"/>
                </a:solidFill>
              </a:rPr>
              <a:t>Signs </a:t>
            </a:r>
            <a:r>
              <a:rPr lang="en-US" dirty="0"/>
              <a:t>and </a:t>
            </a:r>
            <a:r>
              <a:rPr lang="en-US" dirty="0">
                <a:solidFill>
                  <a:srgbClr val="FF0000"/>
                </a:solidFill>
              </a:rPr>
              <a:t>Devices</a:t>
            </a:r>
            <a:r>
              <a:rPr lang="en-US" dirty="0"/>
              <a:t>?</a:t>
            </a:r>
          </a:p>
          <a:p>
            <a:endParaRPr lang="en-US" dirty="0" smtClean="0"/>
          </a:p>
          <a:p>
            <a:endParaRPr lang="en-US" dirty="0" smtClean="0"/>
          </a:p>
          <a:p>
            <a:endParaRPr lang="en-US" dirty="0"/>
          </a:p>
        </p:txBody>
      </p:sp>
    </p:spTree>
    <p:extLst>
      <p:ext uri="{BB962C8B-B14F-4D97-AF65-F5344CB8AC3E}">
        <p14:creationId xmlns:p14="http://schemas.microsoft.com/office/powerpoint/2010/main" val="22596113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Citations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29 CFR 1926.201(a) </a:t>
            </a:r>
          </a:p>
          <a:p>
            <a:r>
              <a:rPr lang="en-US" dirty="0" smtClean="0"/>
              <a:t>1988 EDITION:</a:t>
            </a:r>
          </a:p>
          <a:p>
            <a:pPr lvl="1"/>
            <a:r>
              <a:rPr lang="en-US" dirty="0" smtClean="0"/>
              <a:t>Section 6E-6:</a:t>
            </a:r>
          </a:p>
          <a:p>
            <a:pPr lvl="2"/>
            <a:r>
              <a:rPr lang="en-US" dirty="0"/>
              <a:t>Flagger stations</a:t>
            </a:r>
            <a:r>
              <a:rPr lang="en-US" dirty="0">
                <a:solidFill>
                  <a:srgbClr val="FF0000"/>
                </a:solidFill>
              </a:rPr>
              <a:t> </a:t>
            </a:r>
            <a:r>
              <a:rPr lang="en-US" b="1" dirty="0">
                <a:solidFill>
                  <a:srgbClr val="FF0000"/>
                </a:solidFill>
              </a:rPr>
              <a:t>SHALL</a:t>
            </a:r>
            <a:r>
              <a:rPr lang="en-US" dirty="0">
                <a:solidFill>
                  <a:srgbClr val="FF0000"/>
                </a:solidFill>
              </a:rPr>
              <a:t> </a:t>
            </a:r>
            <a:r>
              <a:rPr lang="en-US" dirty="0"/>
              <a:t>be located far enough ahead of the work space so that approaching traffic has sufficient distance to stop before entering the work space</a:t>
            </a:r>
            <a:endParaRPr lang="en-US" dirty="0" smtClean="0"/>
          </a:p>
          <a:p>
            <a:r>
              <a:rPr lang="en-US" dirty="0" smtClean="0"/>
              <a:t>Millennium Edition:</a:t>
            </a:r>
          </a:p>
          <a:p>
            <a:pPr lvl="1"/>
            <a:r>
              <a:rPr lang="en-US" dirty="0" smtClean="0"/>
              <a:t>Section 6E.05: </a:t>
            </a:r>
            <a:endParaRPr lang="en-US" dirty="0"/>
          </a:p>
          <a:p>
            <a:pPr lvl="2"/>
            <a:r>
              <a:rPr lang="en-US" dirty="0" smtClean="0"/>
              <a:t>Flagger stations</a:t>
            </a:r>
            <a:r>
              <a:rPr lang="en-US" b="1" dirty="0" smtClean="0"/>
              <a:t> </a:t>
            </a:r>
            <a:r>
              <a:rPr lang="en-US" b="1" dirty="0" smtClean="0">
                <a:solidFill>
                  <a:srgbClr val="FF0000"/>
                </a:solidFill>
              </a:rPr>
              <a:t>SHALL </a:t>
            </a:r>
            <a:r>
              <a:rPr lang="en-US" dirty="0" smtClean="0"/>
              <a:t>be located far enough in advance of the work space so that approaching road users will have sufficient distance to stop before entering the work space</a:t>
            </a:r>
            <a:endParaRPr lang="en-US" dirty="0"/>
          </a:p>
          <a:p>
            <a:endParaRPr lang="en-US" dirty="0" smtClean="0"/>
          </a:p>
        </p:txBody>
      </p:sp>
    </p:spTree>
    <p:extLst>
      <p:ext uri="{BB962C8B-B14F-4D97-AF65-F5344CB8AC3E}">
        <p14:creationId xmlns:p14="http://schemas.microsoft.com/office/powerpoint/2010/main" val="34846487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Citations</a:t>
            </a:r>
            <a:endParaRPr lang="en-US" dirty="0"/>
          </a:p>
        </p:txBody>
      </p:sp>
      <p:sp>
        <p:nvSpPr>
          <p:cNvPr id="3" name="Content Placeholder 2"/>
          <p:cNvSpPr>
            <a:spLocks noGrp="1"/>
          </p:cNvSpPr>
          <p:nvPr>
            <p:ph idx="1"/>
          </p:nvPr>
        </p:nvSpPr>
        <p:spPr/>
        <p:txBody>
          <a:bodyPr>
            <a:normAutofit/>
          </a:bodyPr>
          <a:lstStyle/>
          <a:p>
            <a:r>
              <a:rPr lang="en-US" dirty="0" smtClean="0"/>
              <a:t>29 CFR 1926.21(b)(2) </a:t>
            </a:r>
          </a:p>
          <a:p>
            <a:pPr lvl="1"/>
            <a:r>
              <a:rPr lang="en-US" dirty="0" smtClean="0"/>
              <a:t>The employer shall instruct each employee in the recognition and avoidance of unsafe conditions and the regulations applicable to his work environment to control or eliminate any hazards or other exposure to illness or injury</a:t>
            </a:r>
            <a:endParaRPr lang="en-US" dirty="0"/>
          </a:p>
          <a:p>
            <a:endParaRPr lang="en-US" dirty="0" smtClean="0"/>
          </a:p>
        </p:txBody>
      </p:sp>
    </p:spTree>
    <p:extLst>
      <p:ext uri="{BB962C8B-B14F-4D97-AF65-F5344CB8AC3E}">
        <p14:creationId xmlns:p14="http://schemas.microsoft.com/office/powerpoint/2010/main" val="40181474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frey\AppData\Local\Microsoft\Windows\Temporary Internet Files\Content.Outlook\Q1T2XYN9\img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48" y="0"/>
            <a:ext cx="9121451" cy="687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24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Cite</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29 CFR 1926.200(g)(1): Construction areas shall be posted with legible traffic signs at points of hazard</a:t>
            </a:r>
            <a:endParaRPr lang="en-US" dirty="0"/>
          </a:p>
          <a:p>
            <a:r>
              <a:rPr lang="en-US" dirty="0" smtClean="0"/>
              <a:t>1988 Support:</a:t>
            </a:r>
          </a:p>
          <a:p>
            <a:pPr lvl="1"/>
            <a:r>
              <a:rPr lang="en-US" dirty="0" smtClean="0"/>
              <a:t>Identify the point of hazard:</a:t>
            </a:r>
          </a:p>
          <a:p>
            <a:pPr lvl="2"/>
            <a:r>
              <a:rPr lang="en-US" dirty="0"/>
              <a:t>Where any part of the roadway is obstructed or closed, advance warning signs are required to alert traffic well in advance of these obstructions or </a:t>
            </a:r>
            <a:r>
              <a:rPr lang="en-US" dirty="0" smtClean="0"/>
              <a:t>restrictions</a:t>
            </a:r>
          </a:p>
          <a:p>
            <a:pPr lvl="1"/>
            <a:r>
              <a:rPr lang="en-US" dirty="0" smtClean="0"/>
              <a:t>Support the violation:</a:t>
            </a:r>
          </a:p>
          <a:p>
            <a:pPr lvl="2"/>
            <a:r>
              <a:rPr lang="en-US" dirty="0"/>
              <a:t>All signs used at night </a:t>
            </a:r>
            <a:r>
              <a:rPr lang="en-US" b="1" dirty="0">
                <a:solidFill>
                  <a:srgbClr val="FF0000"/>
                </a:solidFill>
              </a:rPr>
              <a:t>SHALL</a:t>
            </a:r>
            <a:r>
              <a:rPr lang="en-US" dirty="0"/>
              <a:t> be either retroreflective, with a material that has a smooth, sealed outer surface, or illuminated to show similar shape and color both day and night. Sign illumination </a:t>
            </a:r>
            <a:r>
              <a:rPr lang="en-US" b="1" dirty="0">
                <a:solidFill>
                  <a:srgbClr val="00B050"/>
                </a:solidFill>
              </a:rPr>
              <a:t>MAY</a:t>
            </a:r>
            <a:r>
              <a:rPr lang="en-US" dirty="0">
                <a:solidFill>
                  <a:srgbClr val="00B050"/>
                </a:solidFill>
              </a:rPr>
              <a:t> </a:t>
            </a:r>
            <a:r>
              <a:rPr lang="en-US" dirty="0"/>
              <a:t>be either internal or external. Roadway lighting does not meet the requirements for sign illumination</a:t>
            </a:r>
          </a:p>
        </p:txBody>
      </p:sp>
    </p:spTree>
    <p:extLst>
      <p:ext uri="{BB962C8B-B14F-4D97-AF65-F5344CB8AC3E}">
        <p14:creationId xmlns:p14="http://schemas.microsoft.com/office/powerpoint/2010/main" val="38027623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Cite</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29 CFR 1926.200(g)(1): Construction areas shall be posted with legible traffic signs at points of hazard</a:t>
            </a:r>
            <a:endParaRPr lang="en-US" dirty="0"/>
          </a:p>
          <a:p>
            <a:r>
              <a:rPr lang="en-US" dirty="0" smtClean="0"/>
              <a:t>Millennium Support:</a:t>
            </a:r>
          </a:p>
          <a:p>
            <a:pPr lvl="1"/>
            <a:r>
              <a:rPr lang="en-US" dirty="0" smtClean="0"/>
              <a:t>Identify the point of hazard:</a:t>
            </a:r>
          </a:p>
          <a:p>
            <a:pPr lvl="2"/>
            <a:r>
              <a:rPr lang="en-US" dirty="0" smtClean="0"/>
              <a:t>6F.15: Where </a:t>
            </a:r>
            <a:r>
              <a:rPr lang="en-US" dirty="0"/>
              <a:t>any part of the roadway is obstructed or closed by work activities </a:t>
            </a:r>
            <a:r>
              <a:rPr lang="en-US" dirty="0" smtClean="0"/>
              <a:t>or incidents</a:t>
            </a:r>
            <a:r>
              <a:rPr lang="en-US" dirty="0"/>
              <a:t>, advance warning signs </a:t>
            </a:r>
            <a:r>
              <a:rPr lang="en-US" b="1" dirty="0" smtClean="0">
                <a:solidFill>
                  <a:srgbClr val="FFC000"/>
                </a:solidFill>
              </a:rPr>
              <a:t> SHOULD </a:t>
            </a:r>
            <a:r>
              <a:rPr lang="en-US" dirty="0"/>
              <a:t>be installed to alert road users well in </a:t>
            </a:r>
            <a:r>
              <a:rPr lang="en-US" dirty="0" smtClean="0"/>
              <a:t>advance of </a:t>
            </a:r>
            <a:r>
              <a:rPr lang="en-US" dirty="0"/>
              <a:t>these obstructions or restrictions</a:t>
            </a:r>
            <a:r>
              <a:rPr lang="en-US" dirty="0" smtClean="0"/>
              <a:t>.</a:t>
            </a:r>
          </a:p>
          <a:p>
            <a:pPr lvl="1"/>
            <a:r>
              <a:rPr lang="en-US" dirty="0" smtClean="0"/>
              <a:t>Support the violation:</a:t>
            </a:r>
          </a:p>
          <a:p>
            <a:pPr lvl="2"/>
            <a:r>
              <a:rPr lang="en-US" dirty="0" smtClean="0"/>
              <a:t>6F.04: </a:t>
            </a:r>
            <a:r>
              <a:rPr lang="en-US" dirty="0"/>
              <a:t>Signs </a:t>
            </a:r>
            <a:r>
              <a:rPr lang="en-US" b="1" dirty="0" smtClean="0">
                <a:solidFill>
                  <a:srgbClr val="FF0000"/>
                </a:solidFill>
              </a:rPr>
              <a:t>SHALL</a:t>
            </a:r>
            <a:r>
              <a:rPr lang="en-US" dirty="0" smtClean="0"/>
              <a:t> </a:t>
            </a:r>
            <a:r>
              <a:rPr lang="en-US" dirty="0"/>
              <a:t>be properly maintained for cleanliness, visibility, and </a:t>
            </a:r>
            <a:r>
              <a:rPr lang="en-US" dirty="0" smtClean="0"/>
              <a:t>correct positioning. Signs </a:t>
            </a:r>
            <a:r>
              <a:rPr lang="en-US" dirty="0"/>
              <a:t>that have lost significant legibility </a:t>
            </a:r>
            <a:r>
              <a:rPr lang="en-US" b="1" dirty="0" smtClean="0">
                <a:solidFill>
                  <a:srgbClr val="FF0000"/>
                </a:solidFill>
              </a:rPr>
              <a:t>SHALL</a:t>
            </a:r>
            <a:r>
              <a:rPr lang="en-US" dirty="0" smtClean="0"/>
              <a:t> </a:t>
            </a:r>
            <a:r>
              <a:rPr lang="en-US" dirty="0"/>
              <a:t>be promptly replaced.</a:t>
            </a:r>
            <a:endParaRPr lang="en-US" dirty="0" smtClean="0"/>
          </a:p>
          <a:p>
            <a:pPr lvl="2"/>
            <a:r>
              <a:rPr lang="en-US" dirty="0" smtClean="0"/>
              <a:t>6F.02: All signs used at night </a:t>
            </a:r>
            <a:r>
              <a:rPr lang="en-US" b="1" dirty="0" smtClean="0">
                <a:solidFill>
                  <a:srgbClr val="FF0000"/>
                </a:solidFill>
              </a:rPr>
              <a:t>SHALL</a:t>
            </a:r>
            <a:r>
              <a:rPr lang="en-US" dirty="0" smtClean="0"/>
              <a:t> be either retroreflective, with a material that has a smooth, sealed outer surface, or illuminated to show similar shape and color both day and night.</a:t>
            </a:r>
            <a:endParaRPr lang="en-US" dirty="0"/>
          </a:p>
        </p:txBody>
      </p:sp>
    </p:spTree>
    <p:extLst>
      <p:ext uri="{BB962C8B-B14F-4D97-AF65-F5344CB8AC3E}">
        <p14:creationId xmlns:p14="http://schemas.microsoft.com/office/powerpoint/2010/main" val="21896935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frey\MUTCD All\MUTCD 1\Reference Violations Picture Bank and Example Cases\MUTCD Cases\J&amp;L Concrete LLC 10.7.11\IMG_27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869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frey\MUTCD All\MUTCD 1\Reference Violations Picture Bank and Example Cases\MUTCD Cases\J&amp;L Concrete LLC 10.7.11\IMG_276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5799" y="-1435026"/>
            <a:ext cx="9959158" cy="836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137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Cite</a:t>
            </a:r>
            <a:endParaRPr lang="en-US" b="1" dirty="0"/>
          </a:p>
        </p:txBody>
      </p:sp>
      <p:sp>
        <p:nvSpPr>
          <p:cNvPr id="3" name="Content Placeholder 2"/>
          <p:cNvSpPr>
            <a:spLocks noGrp="1"/>
          </p:cNvSpPr>
          <p:nvPr>
            <p:ph idx="1"/>
          </p:nvPr>
        </p:nvSpPr>
        <p:spPr/>
        <p:txBody>
          <a:bodyPr>
            <a:normAutofit/>
          </a:bodyPr>
          <a:lstStyle/>
          <a:p>
            <a:r>
              <a:rPr lang="en-US" dirty="0" smtClean="0"/>
              <a:t>29 CFR 1926.200(g)(1) </a:t>
            </a:r>
          </a:p>
          <a:p>
            <a:pPr lvl="1"/>
            <a:r>
              <a:rPr lang="en-US" dirty="0" smtClean="0"/>
              <a:t>The employer did not provide the requisite advance warning of construction work being conducted on the traveled way</a:t>
            </a:r>
          </a:p>
          <a:p>
            <a:pPr lvl="2"/>
            <a:r>
              <a:rPr lang="en-US" dirty="0"/>
              <a:t>1988 </a:t>
            </a:r>
            <a:r>
              <a:rPr lang="en-US" dirty="0" smtClean="0"/>
              <a:t>Edition: 6G-2b(4</a:t>
            </a:r>
            <a:r>
              <a:rPr lang="en-US" dirty="0"/>
              <a:t>) </a:t>
            </a:r>
            <a:endParaRPr lang="en-US" dirty="0" smtClean="0"/>
          </a:p>
          <a:p>
            <a:pPr lvl="2"/>
            <a:r>
              <a:rPr lang="en-US" dirty="0" smtClean="0">
                <a:solidFill>
                  <a:prstClr val="black"/>
                </a:solidFill>
              </a:rPr>
              <a:t>Millennium Edition: 6G.03</a:t>
            </a:r>
          </a:p>
          <a:p>
            <a:pPr lvl="1"/>
            <a:r>
              <a:rPr lang="en-US" dirty="0"/>
              <a:t>Directive offers sample citation for this violation located on page D-2</a:t>
            </a:r>
          </a:p>
          <a:p>
            <a:pPr lvl="2"/>
            <a:endParaRPr lang="en-US" dirty="0">
              <a:solidFill>
                <a:prstClr val="black"/>
              </a:solidFill>
            </a:endParaRPr>
          </a:p>
        </p:txBody>
      </p:sp>
    </p:spTree>
    <p:extLst>
      <p:ext uri="{BB962C8B-B14F-4D97-AF65-F5344CB8AC3E}">
        <p14:creationId xmlns:p14="http://schemas.microsoft.com/office/powerpoint/2010/main" val="200405131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b="1" dirty="0" smtClean="0"/>
              <a:t>Case Study</a:t>
            </a:r>
          </a:p>
        </p:txBody>
      </p:sp>
      <p:pic>
        <p:nvPicPr>
          <p:cNvPr id="14339"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85800" y="1333500"/>
            <a:ext cx="7642814"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5918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Cite</a:t>
            </a:r>
            <a:endParaRPr lang="en-US" b="1" dirty="0"/>
          </a:p>
        </p:txBody>
      </p:sp>
      <p:sp>
        <p:nvSpPr>
          <p:cNvPr id="3" name="Content Placeholder 2"/>
          <p:cNvSpPr>
            <a:spLocks noGrp="1"/>
          </p:cNvSpPr>
          <p:nvPr>
            <p:ph idx="1"/>
          </p:nvPr>
        </p:nvSpPr>
        <p:spPr/>
        <p:txBody>
          <a:bodyPr>
            <a:normAutofit/>
          </a:bodyPr>
          <a:lstStyle/>
          <a:p>
            <a:r>
              <a:rPr lang="en-US" dirty="0" smtClean="0"/>
              <a:t>29 CFR 1926.200(g)(2) </a:t>
            </a:r>
          </a:p>
          <a:p>
            <a:pPr lvl="1"/>
            <a:r>
              <a:rPr lang="en-US" dirty="0" smtClean="0"/>
              <a:t>1988 Edition:</a:t>
            </a:r>
          </a:p>
          <a:p>
            <a:pPr lvl="2"/>
            <a:r>
              <a:rPr lang="en-US" dirty="0" smtClean="0"/>
              <a:t>Section 6C-2b </a:t>
            </a:r>
          </a:p>
          <a:p>
            <a:pPr lvl="1"/>
            <a:r>
              <a:rPr lang="en-US" dirty="0" smtClean="0"/>
              <a:t>Millennium Edition:</a:t>
            </a:r>
          </a:p>
          <a:p>
            <a:pPr lvl="2"/>
            <a:r>
              <a:rPr lang="en-US" dirty="0" smtClean="0"/>
              <a:t>Section 6C.05</a:t>
            </a:r>
          </a:p>
          <a:p>
            <a:pPr lvl="1"/>
            <a:r>
              <a:rPr lang="en-US" dirty="0"/>
              <a:t>When redirection of the driver’s normal path is required, traffic </a:t>
            </a:r>
            <a:r>
              <a:rPr lang="en-US" b="1" dirty="0" smtClean="0">
                <a:solidFill>
                  <a:srgbClr val="FF0000"/>
                </a:solidFill>
              </a:rPr>
              <a:t>MUST- 1988 (SHALL- Millennium)</a:t>
            </a:r>
            <a:r>
              <a:rPr lang="en-US" dirty="0" smtClean="0"/>
              <a:t> </a:t>
            </a:r>
            <a:r>
              <a:rPr lang="en-US" dirty="0"/>
              <a:t>be channelized from the normal path to a new path</a:t>
            </a:r>
          </a:p>
          <a:p>
            <a:pPr lvl="1"/>
            <a:endParaRPr lang="en-US" dirty="0"/>
          </a:p>
        </p:txBody>
      </p:sp>
    </p:spTree>
    <p:extLst>
      <p:ext uri="{BB962C8B-B14F-4D97-AF65-F5344CB8AC3E}">
        <p14:creationId xmlns:p14="http://schemas.microsoft.com/office/powerpoint/2010/main" val="123415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MUTCD</a:t>
            </a:r>
            <a:endParaRPr lang="en-US" b="1" dirty="0"/>
          </a:p>
        </p:txBody>
      </p:sp>
      <p:sp>
        <p:nvSpPr>
          <p:cNvPr id="3" name="Content Placeholder 2"/>
          <p:cNvSpPr>
            <a:spLocks noGrp="1"/>
          </p:cNvSpPr>
          <p:nvPr>
            <p:ph idx="1"/>
          </p:nvPr>
        </p:nvSpPr>
        <p:spPr/>
        <p:txBody>
          <a:bodyPr>
            <a:normAutofit fontScale="92500"/>
          </a:bodyPr>
          <a:lstStyle/>
          <a:p>
            <a:r>
              <a:rPr lang="en-US" dirty="0" smtClean="0"/>
              <a:t>1988 Edition Section 6F (Types of Devices):</a:t>
            </a:r>
          </a:p>
          <a:p>
            <a:pPr lvl="1"/>
            <a:r>
              <a:rPr lang="en-US" dirty="0"/>
              <a:t>A traffic control </a:t>
            </a:r>
            <a:r>
              <a:rPr lang="en-US" dirty="0">
                <a:solidFill>
                  <a:srgbClr val="FF0000"/>
                </a:solidFill>
              </a:rPr>
              <a:t>device</a:t>
            </a:r>
            <a:r>
              <a:rPr lang="en-US" dirty="0"/>
              <a:t> is a </a:t>
            </a:r>
            <a:r>
              <a:rPr lang="en-US" dirty="0">
                <a:solidFill>
                  <a:srgbClr val="FF0000"/>
                </a:solidFill>
              </a:rPr>
              <a:t>sign, signal, marking or other device</a:t>
            </a:r>
            <a:r>
              <a:rPr lang="en-US" dirty="0"/>
              <a:t> placed </a:t>
            </a:r>
            <a:r>
              <a:rPr lang="en-US" dirty="0">
                <a:solidFill>
                  <a:srgbClr val="FF0000"/>
                </a:solidFill>
              </a:rPr>
              <a:t>on or adjacent to a street or highway</a:t>
            </a:r>
            <a:r>
              <a:rPr lang="en-US" dirty="0"/>
              <a:t> (by authority of a public body or official having jurisdiction), </a:t>
            </a:r>
            <a:r>
              <a:rPr lang="en-US" dirty="0">
                <a:solidFill>
                  <a:srgbClr val="FF0000"/>
                </a:solidFill>
              </a:rPr>
              <a:t>to regulate, warn, or guide </a:t>
            </a:r>
            <a:r>
              <a:rPr lang="en-US" dirty="0" smtClean="0">
                <a:solidFill>
                  <a:srgbClr val="FF0000"/>
                </a:solidFill>
              </a:rPr>
              <a:t>traffic</a:t>
            </a:r>
            <a:r>
              <a:rPr lang="en-US" dirty="0" smtClean="0"/>
              <a:t> </a:t>
            </a:r>
          </a:p>
          <a:p>
            <a:r>
              <a:rPr lang="en-US" dirty="0" smtClean="0"/>
              <a:t>Millennium Edition (Section 6F.01):</a:t>
            </a:r>
          </a:p>
          <a:p>
            <a:pPr lvl="1"/>
            <a:r>
              <a:rPr lang="en-US" dirty="0"/>
              <a:t> Traffic control </a:t>
            </a:r>
            <a:r>
              <a:rPr lang="en-US" dirty="0">
                <a:solidFill>
                  <a:srgbClr val="FF0000"/>
                </a:solidFill>
              </a:rPr>
              <a:t>devices shall</a:t>
            </a:r>
            <a:r>
              <a:rPr lang="en-US" dirty="0"/>
              <a:t> be defined as </a:t>
            </a:r>
            <a:r>
              <a:rPr lang="en-US" dirty="0">
                <a:solidFill>
                  <a:srgbClr val="FF0000"/>
                </a:solidFill>
              </a:rPr>
              <a:t>all signs, signals, markings, and other devices </a:t>
            </a:r>
            <a:r>
              <a:rPr lang="en-US" dirty="0"/>
              <a:t>used to </a:t>
            </a:r>
            <a:r>
              <a:rPr lang="en-US" dirty="0">
                <a:solidFill>
                  <a:srgbClr val="FF0000"/>
                </a:solidFill>
              </a:rPr>
              <a:t>regulate, warn, or guide traffic, placed on, over, or adjacent</a:t>
            </a:r>
            <a:r>
              <a:rPr lang="en-US" dirty="0"/>
              <a:t> to a street, highway, pedestrian facility, or bikeway</a:t>
            </a:r>
          </a:p>
          <a:p>
            <a:pPr lvl="1"/>
            <a:endParaRPr lang="en-US" dirty="0"/>
          </a:p>
        </p:txBody>
      </p:sp>
    </p:spTree>
    <p:extLst>
      <p:ext uri="{BB962C8B-B14F-4D97-AF65-F5344CB8AC3E}">
        <p14:creationId xmlns:p14="http://schemas.microsoft.com/office/powerpoint/2010/main" val="41532516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Citations</a:t>
            </a:r>
            <a:endParaRPr lang="en-US" dirty="0"/>
          </a:p>
        </p:txBody>
      </p:sp>
      <p:sp>
        <p:nvSpPr>
          <p:cNvPr id="3" name="Content Placeholder 2"/>
          <p:cNvSpPr>
            <a:spLocks noGrp="1"/>
          </p:cNvSpPr>
          <p:nvPr>
            <p:ph idx="1"/>
          </p:nvPr>
        </p:nvSpPr>
        <p:spPr/>
        <p:txBody>
          <a:bodyPr>
            <a:normAutofit/>
          </a:bodyPr>
          <a:lstStyle/>
          <a:p>
            <a:r>
              <a:rPr lang="en-US" dirty="0" smtClean="0"/>
              <a:t>29 CFR 1926.21(b)(2) </a:t>
            </a:r>
          </a:p>
          <a:p>
            <a:r>
              <a:rPr lang="en-US" dirty="0" smtClean="0"/>
              <a:t>The employer shall instruct each employee in the recognition and avoidance of unsafe conditions and the regulations applicable to his work environment to control or eliminate any hazards or other exposure to illness or injury</a:t>
            </a:r>
            <a:endParaRPr lang="en-US" dirty="0"/>
          </a:p>
          <a:p>
            <a:endParaRPr lang="en-US" dirty="0" smtClean="0"/>
          </a:p>
        </p:txBody>
      </p:sp>
    </p:spTree>
    <p:extLst>
      <p:ext uri="{BB962C8B-B14F-4D97-AF65-F5344CB8AC3E}">
        <p14:creationId xmlns:p14="http://schemas.microsoft.com/office/powerpoint/2010/main" val="347315598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DIAGRAMMING WORKZONES FOR CASEFILES</a:t>
            </a:r>
            <a:endParaRPr lang="en-US" b="1" dirty="0"/>
          </a:p>
        </p:txBody>
      </p:sp>
    </p:spTree>
    <p:extLst>
      <p:ext uri="{BB962C8B-B14F-4D97-AF65-F5344CB8AC3E}">
        <p14:creationId xmlns:p14="http://schemas.microsoft.com/office/powerpoint/2010/main" val="42039462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7955" y="1524000"/>
            <a:ext cx="7428089" cy="5044611"/>
          </a:xfrm>
          <a:prstGeom prst="rect">
            <a:avLst/>
          </a:prstGeom>
        </p:spPr>
      </p:pic>
    </p:spTree>
    <p:extLst>
      <p:ext uri="{BB962C8B-B14F-4D97-AF65-F5344CB8AC3E}">
        <p14:creationId xmlns:p14="http://schemas.microsoft.com/office/powerpoint/2010/main" val="2873781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074" name="Picture 2" descr="C:\Users\jladd\Desktop\0066 Draf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1600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6968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Diagram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43025" y="1524000"/>
            <a:ext cx="6457950" cy="4876800"/>
          </a:xfrm>
          <a:prstGeom prst="rect">
            <a:avLst/>
          </a:prstGeom>
        </p:spPr>
      </p:pic>
    </p:spTree>
    <p:extLst>
      <p:ext uri="{BB962C8B-B14F-4D97-AF65-F5344CB8AC3E}">
        <p14:creationId xmlns:p14="http://schemas.microsoft.com/office/powerpoint/2010/main" val="167706950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0662" y="1524000"/>
            <a:ext cx="6162675" cy="4724400"/>
          </a:xfrm>
          <a:prstGeom prst="rect">
            <a:avLst/>
          </a:prstGeom>
        </p:spPr>
      </p:pic>
    </p:spTree>
    <p:extLst>
      <p:ext uri="{BB962C8B-B14F-4D97-AF65-F5344CB8AC3E}">
        <p14:creationId xmlns:p14="http://schemas.microsoft.com/office/powerpoint/2010/main" val="83053906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1600" y="1600200"/>
            <a:ext cx="6400800" cy="4724400"/>
          </a:xfrm>
          <a:prstGeom prst="rect">
            <a:avLst/>
          </a:prstGeom>
        </p:spPr>
      </p:pic>
    </p:spTree>
    <p:extLst>
      <p:ext uri="{BB962C8B-B14F-4D97-AF65-F5344CB8AC3E}">
        <p14:creationId xmlns:p14="http://schemas.microsoft.com/office/powerpoint/2010/main" val="34646864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7800" y="1485900"/>
            <a:ext cx="6248400" cy="4686300"/>
          </a:xfrm>
          <a:prstGeom prst="rect">
            <a:avLst/>
          </a:prstGeom>
        </p:spPr>
      </p:pic>
    </p:spTree>
    <p:extLst>
      <p:ext uri="{BB962C8B-B14F-4D97-AF65-F5344CB8AC3E}">
        <p14:creationId xmlns:p14="http://schemas.microsoft.com/office/powerpoint/2010/main" val="30686337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66900" y="1457325"/>
            <a:ext cx="5410200" cy="4791075"/>
          </a:xfrm>
          <a:prstGeom prst="rect">
            <a:avLst/>
          </a:prstGeom>
        </p:spPr>
      </p:pic>
    </p:spTree>
    <p:extLst>
      <p:ext uri="{BB962C8B-B14F-4D97-AF65-F5344CB8AC3E}">
        <p14:creationId xmlns:p14="http://schemas.microsoft.com/office/powerpoint/2010/main" val="2681808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2525" y="1600200"/>
            <a:ext cx="6838950" cy="4419600"/>
          </a:xfrm>
          <a:prstGeom prst="rect">
            <a:avLst/>
          </a:prstGeom>
        </p:spPr>
      </p:pic>
    </p:spTree>
    <p:extLst>
      <p:ext uri="{BB962C8B-B14F-4D97-AF65-F5344CB8AC3E}">
        <p14:creationId xmlns:p14="http://schemas.microsoft.com/office/powerpoint/2010/main" val="509718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Traffic Control Zone</a:t>
            </a:r>
            <a:endParaRPr lang="en-US" dirty="0"/>
          </a:p>
        </p:txBody>
      </p:sp>
      <p:sp>
        <p:nvSpPr>
          <p:cNvPr id="3" name="Content Placeholder 2"/>
          <p:cNvSpPr>
            <a:spLocks noGrp="1"/>
          </p:cNvSpPr>
          <p:nvPr>
            <p:ph idx="1"/>
          </p:nvPr>
        </p:nvSpPr>
        <p:spPr/>
        <p:txBody>
          <a:bodyPr/>
          <a:lstStyle/>
          <a:p>
            <a:r>
              <a:rPr lang="en-US" dirty="0" smtClean="0"/>
              <a:t>Area of highway where road user conditions change because of</a:t>
            </a:r>
          </a:p>
          <a:p>
            <a:pPr lvl="1"/>
            <a:r>
              <a:rPr lang="en-US" dirty="0" smtClean="0"/>
              <a:t>Work Zone</a:t>
            </a:r>
          </a:p>
          <a:p>
            <a:pPr lvl="1"/>
            <a:r>
              <a:rPr lang="en-US" dirty="0" smtClean="0"/>
              <a:t>Incident Zone</a:t>
            </a:r>
          </a:p>
          <a:p>
            <a:pPr lvl="1"/>
            <a:r>
              <a:rPr lang="en-US" dirty="0"/>
              <a:t> </a:t>
            </a:r>
            <a:r>
              <a:rPr lang="en-US" dirty="0" smtClean="0"/>
              <a:t>Planned Special Event</a:t>
            </a:r>
          </a:p>
          <a:p>
            <a:pPr lvl="1"/>
            <a:endParaRPr lang="en-US" dirty="0"/>
          </a:p>
        </p:txBody>
      </p:sp>
    </p:spTree>
    <p:extLst>
      <p:ext uri="{BB962C8B-B14F-4D97-AF65-F5344CB8AC3E}">
        <p14:creationId xmlns:p14="http://schemas.microsoft.com/office/powerpoint/2010/main" val="12442834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Field Diagram</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52575" y="1600994"/>
            <a:ext cx="6038850" cy="4524375"/>
          </a:xfrm>
        </p:spPr>
      </p:pic>
    </p:spTree>
    <p:extLst>
      <p:ext uri="{BB962C8B-B14F-4D97-AF65-F5344CB8AC3E}">
        <p14:creationId xmlns:p14="http://schemas.microsoft.com/office/powerpoint/2010/main" val="100733440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6000" b="1" dirty="0">
                <a:latin typeface="Cambria" pitchFamily="18" charset="0"/>
              </a:rPr>
              <a:t>Questions</a:t>
            </a:r>
            <a:r>
              <a:rPr lang="en-US" sz="6000" b="1" dirty="0" smtClean="0">
                <a:latin typeface="Cambria" pitchFamily="18" charset="0"/>
              </a:rPr>
              <a:t>?</a:t>
            </a:r>
            <a:endParaRPr lang="en-US" sz="6000" dirty="0"/>
          </a:p>
        </p:txBody>
      </p:sp>
    </p:spTree>
    <p:extLst>
      <p:ext uri="{BB962C8B-B14F-4D97-AF65-F5344CB8AC3E}">
        <p14:creationId xmlns:p14="http://schemas.microsoft.com/office/powerpoint/2010/main" val="37603578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latin typeface="Cambria" pitchFamily="18" charset="0"/>
              </a:rPr>
              <a:t>Please Give Us Feedback</a:t>
            </a:r>
            <a:r>
              <a:rPr lang="en-US" sz="5400" b="1" dirty="0" smtClean="0">
                <a:latin typeface="Cambria" pitchFamily="18" charset="0"/>
              </a:rPr>
              <a:t>!</a:t>
            </a:r>
            <a:endParaRPr lang="en-US" sz="5400" dirty="0"/>
          </a:p>
        </p:txBody>
      </p:sp>
      <p:sp>
        <p:nvSpPr>
          <p:cNvPr id="5" name="Content Placeholder 4"/>
          <p:cNvSpPr>
            <a:spLocks noGrp="1"/>
          </p:cNvSpPr>
          <p:nvPr>
            <p:ph idx="1"/>
          </p:nvPr>
        </p:nvSpPr>
        <p:spPr>
          <a:xfrm>
            <a:off x="0" y="1874837"/>
            <a:ext cx="9144000" cy="4525963"/>
          </a:xfrm>
        </p:spPr>
        <p:txBody>
          <a:bodyPr/>
          <a:lstStyle/>
          <a:p>
            <a:pPr marL="0" lvl="0" indent="0" algn="ctr" fontAlgn="base">
              <a:spcBef>
                <a:spcPct val="0"/>
              </a:spcBef>
              <a:spcAft>
                <a:spcPct val="0"/>
              </a:spcAft>
              <a:buNone/>
            </a:pPr>
            <a:r>
              <a:rPr lang="en-US" sz="3600" dirty="0">
                <a:solidFill>
                  <a:srgbClr val="000000"/>
                </a:solidFill>
                <a:latin typeface="Calibri" pitchFamily="34" charset="0"/>
              </a:rPr>
              <a:t>The on-line evaluation survey for this web seminar is found at:</a:t>
            </a:r>
          </a:p>
          <a:p>
            <a:pPr marL="0" lvl="0" indent="0" algn="ctr" fontAlgn="base">
              <a:spcBef>
                <a:spcPct val="0"/>
              </a:spcBef>
              <a:spcAft>
                <a:spcPct val="0"/>
              </a:spcAft>
              <a:buNone/>
            </a:pPr>
            <a:endParaRPr lang="en-US" sz="1200" dirty="0">
              <a:solidFill>
                <a:srgbClr val="000000"/>
              </a:solidFill>
              <a:latin typeface="Calibri" pitchFamily="34" charset="0"/>
            </a:endParaRPr>
          </a:p>
          <a:p>
            <a:pPr marL="0" indent="0" algn="ctr">
              <a:buNone/>
            </a:pPr>
            <a:r>
              <a:rPr lang="en-US" sz="3600" u="sng" dirty="0">
                <a:hlinkClick r:id="rId2"/>
              </a:rPr>
              <a:t>http://www.surveymonkey.com/s/8HLJFZK</a:t>
            </a:r>
            <a:endParaRPr lang="en-US" sz="3600" dirty="0"/>
          </a:p>
        </p:txBody>
      </p:sp>
    </p:spTree>
    <p:extLst>
      <p:ext uri="{BB962C8B-B14F-4D97-AF65-F5344CB8AC3E}">
        <p14:creationId xmlns:p14="http://schemas.microsoft.com/office/powerpoint/2010/main" val="4107481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 Zones</a:t>
            </a:r>
            <a:endParaRPr lang="en-US" b="1" dirty="0"/>
          </a:p>
        </p:txBody>
      </p:sp>
      <p:sp>
        <p:nvSpPr>
          <p:cNvPr id="3" name="Content Placeholder 2"/>
          <p:cNvSpPr>
            <a:spLocks noGrp="1"/>
          </p:cNvSpPr>
          <p:nvPr>
            <p:ph idx="1"/>
          </p:nvPr>
        </p:nvSpPr>
        <p:spPr/>
        <p:txBody>
          <a:bodyPr>
            <a:normAutofit/>
          </a:bodyPr>
          <a:lstStyle/>
          <a:p>
            <a:r>
              <a:rPr lang="en-US" dirty="0" smtClean="0"/>
              <a:t>A brief overview of the parts of a work zone and discussion of some terminology to aid in documenting violations and general understanding of work zone conditions</a:t>
            </a:r>
            <a:endParaRPr lang="en-US" dirty="0"/>
          </a:p>
        </p:txBody>
      </p:sp>
    </p:spTree>
    <p:extLst>
      <p:ext uri="{BB962C8B-B14F-4D97-AF65-F5344CB8AC3E}">
        <p14:creationId xmlns:p14="http://schemas.microsoft.com/office/powerpoint/2010/main" val="3442361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Rectangle 2"/>
          <p:cNvSpPr/>
          <p:nvPr/>
        </p:nvSpPr>
        <p:spPr>
          <a:xfrm>
            <a:off x="8229600" y="6096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9144000" cy="6858000"/>
          </a:xfrm>
        </p:spPr>
      </p:pic>
    </p:spTree>
    <p:extLst>
      <p:ext uri="{BB962C8B-B14F-4D97-AF65-F5344CB8AC3E}">
        <p14:creationId xmlns:p14="http://schemas.microsoft.com/office/powerpoint/2010/main" val="2284261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4" name="Rectangle 3"/>
          <p:cNvSpPr/>
          <p:nvPr/>
        </p:nvSpPr>
        <p:spPr>
          <a:xfrm>
            <a:off x="8229600" y="152400"/>
            <a:ext cx="152400" cy="228600"/>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2569546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 Warning Area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600200"/>
            <a:ext cx="9144000" cy="5257800"/>
          </a:xfrm>
        </p:spPr>
      </p:pic>
    </p:spTree>
    <p:extLst>
      <p:ext uri="{BB962C8B-B14F-4D97-AF65-F5344CB8AC3E}">
        <p14:creationId xmlns:p14="http://schemas.microsoft.com/office/powerpoint/2010/main" val="1206491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Advance Warning Areas Cont.</a:t>
            </a:r>
            <a:endParaRPr lang="en-US" b="1" dirty="0"/>
          </a:p>
        </p:txBody>
      </p:sp>
      <p:sp>
        <p:nvSpPr>
          <p:cNvPr id="3" name="Content Placeholder 2"/>
          <p:cNvSpPr>
            <a:spLocks noGrp="1"/>
          </p:cNvSpPr>
          <p:nvPr>
            <p:ph idx="1"/>
          </p:nvPr>
        </p:nvSpPr>
        <p:spPr/>
        <p:txBody>
          <a:bodyPr>
            <a:normAutofit/>
          </a:bodyPr>
          <a:lstStyle/>
          <a:p>
            <a:r>
              <a:rPr lang="en-US" dirty="0" smtClean="0"/>
              <a:t>MUTCD explains the function, design, application, spacing requirements and recommendations for advance warning signs (Section 6F-1b/6F.15)</a:t>
            </a:r>
          </a:p>
          <a:p>
            <a:r>
              <a:rPr lang="en-US" dirty="0" smtClean="0"/>
              <a:t>Examples areas that require advance warning:</a:t>
            </a:r>
          </a:p>
          <a:p>
            <a:pPr lvl="1"/>
            <a:r>
              <a:rPr lang="en-US" dirty="0" smtClean="0"/>
              <a:t>Closed shoulder </a:t>
            </a:r>
          </a:p>
          <a:p>
            <a:pPr lvl="1"/>
            <a:r>
              <a:rPr lang="en-US" dirty="0" smtClean="0"/>
              <a:t>Work on the traveled way</a:t>
            </a:r>
          </a:p>
          <a:p>
            <a:pPr lvl="1"/>
            <a:r>
              <a:rPr lang="en-US" dirty="0" smtClean="0"/>
              <a:t>Closed lanes </a:t>
            </a:r>
          </a:p>
          <a:p>
            <a:endParaRPr lang="en-US" dirty="0"/>
          </a:p>
        </p:txBody>
      </p:sp>
    </p:spTree>
    <p:extLst>
      <p:ext uri="{BB962C8B-B14F-4D97-AF65-F5344CB8AC3E}">
        <p14:creationId xmlns:p14="http://schemas.microsoft.com/office/powerpoint/2010/main" val="2908159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 Warning Area</a:t>
            </a:r>
            <a:endParaRPr lang="en-US" b="1" dirty="0"/>
          </a:p>
        </p:txBody>
      </p:sp>
      <p:sp>
        <p:nvSpPr>
          <p:cNvPr id="3" name="Content Placeholder 2"/>
          <p:cNvSpPr>
            <a:spLocks noGrp="1"/>
          </p:cNvSpPr>
          <p:nvPr>
            <p:ph idx="1"/>
          </p:nvPr>
        </p:nvSpPr>
        <p:spPr/>
        <p:txBody>
          <a:bodyPr>
            <a:normAutofit/>
          </a:bodyPr>
          <a:lstStyle/>
          <a:p>
            <a:r>
              <a:rPr lang="en-US" dirty="0" smtClean="0"/>
              <a:t>Advance </a:t>
            </a:r>
            <a:r>
              <a:rPr lang="en-US" dirty="0"/>
              <a:t>Warning </a:t>
            </a:r>
            <a:r>
              <a:rPr lang="en-US" dirty="0" smtClean="0"/>
              <a:t>Area:</a:t>
            </a:r>
            <a:endParaRPr lang="en-US" dirty="0"/>
          </a:p>
          <a:p>
            <a:pPr lvl="1"/>
            <a:r>
              <a:rPr lang="en-US" dirty="0"/>
              <a:t>Most Important </a:t>
            </a:r>
            <a:r>
              <a:rPr lang="en-US" dirty="0" smtClean="0"/>
              <a:t>Area:</a:t>
            </a:r>
            <a:endParaRPr lang="en-US" dirty="0"/>
          </a:p>
          <a:p>
            <a:pPr lvl="1"/>
            <a:r>
              <a:rPr lang="en-US" dirty="0" smtClean="0"/>
              <a:t>Road </a:t>
            </a:r>
            <a:r>
              <a:rPr lang="en-US" dirty="0"/>
              <a:t>users are informed </a:t>
            </a:r>
            <a:r>
              <a:rPr lang="en-US" dirty="0" smtClean="0"/>
              <a:t>of what to expect about </a:t>
            </a:r>
            <a:r>
              <a:rPr lang="en-US" dirty="0"/>
              <a:t>the upcoming work zone </a:t>
            </a:r>
            <a:r>
              <a:rPr lang="en-US" dirty="0" smtClean="0"/>
              <a:t> </a:t>
            </a:r>
            <a:endParaRPr lang="en-US" dirty="0"/>
          </a:p>
          <a:p>
            <a:pPr lvl="1"/>
            <a:r>
              <a:rPr lang="en-US" dirty="0" smtClean="0"/>
              <a:t>Both editions have similar language: </a:t>
            </a:r>
          </a:p>
          <a:p>
            <a:pPr lvl="2"/>
            <a:r>
              <a:rPr lang="en-US" dirty="0" smtClean="0">
                <a:solidFill>
                  <a:srgbClr val="00B050"/>
                </a:solidFill>
              </a:rPr>
              <a:t>May</a:t>
            </a:r>
            <a:r>
              <a:rPr lang="en-US" dirty="0" smtClean="0"/>
              <a:t> </a:t>
            </a:r>
            <a:r>
              <a:rPr lang="en-US" dirty="0"/>
              <a:t>vary from a single sign to a series of signs in advance of the activity </a:t>
            </a:r>
            <a:r>
              <a:rPr lang="en-US" dirty="0" smtClean="0"/>
              <a:t>area</a:t>
            </a:r>
            <a:endParaRPr lang="en-US" dirty="0"/>
          </a:p>
          <a:p>
            <a:endParaRPr lang="en-US" dirty="0"/>
          </a:p>
        </p:txBody>
      </p:sp>
    </p:spTree>
    <p:extLst>
      <p:ext uri="{BB962C8B-B14F-4D97-AF65-F5344CB8AC3E}">
        <p14:creationId xmlns:p14="http://schemas.microsoft.com/office/powerpoint/2010/main" val="2054255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 </a:t>
            </a:r>
            <a:r>
              <a:rPr lang="en-US" b="1" dirty="0"/>
              <a:t>Warning Area</a:t>
            </a:r>
          </a:p>
        </p:txBody>
      </p:sp>
      <p:sp>
        <p:nvSpPr>
          <p:cNvPr id="3" name="Content Placeholder 2"/>
          <p:cNvSpPr>
            <a:spLocks noGrp="1"/>
          </p:cNvSpPr>
          <p:nvPr>
            <p:ph idx="1"/>
          </p:nvPr>
        </p:nvSpPr>
        <p:spPr/>
        <p:txBody>
          <a:bodyPr>
            <a:normAutofit/>
          </a:bodyPr>
          <a:lstStyle/>
          <a:p>
            <a:r>
              <a:rPr lang="en-US" dirty="0" smtClean="0"/>
              <a:t>Advance </a:t>
            </a:r>
            <a:r>
              <a:rPr lang="en-US" dirty="0"/>
              <a:t>Warning Area:</a:t>
            </a:r>
          </a:p>
          <a:p>
            <a:pPr lvl="1"/>
            <a:r>
              <a:rPr lang="en-US" dirty="0"/>
              <a:t>Important for </a:t>
            </a:r>
            <a:r>
              <a:rPr lang="en-US" dirty="0" smtClean="0"/>
              <a:t>CSHOs </a:t>
            </a:r>
            <a:r>
              <a:rPr lang="en-US" dirty="0"/>
              <a:t>to drive beyond the work zone to observe any </a:t>
            </a:r>
            <a:r>
              <a:rPr lang="en-US" dirty="0" smtClean="0"/>
              <a:t>advance </a:t>
            </a:r>
            <a:r>
              <a:rPr lang="en-US" dirty="0"/>
              <a:t>warning set up</a:t>
            </a:r>
          </a:p>
          <a:p>
            <a:pPr lvl="1"/>
            <a:r>
              <a:rPr lang="en-US" dirty="0" smtClean="0"/>
              <a:t>Could be specific </a:t>
            </a:r>
            <a:r>
              <a:rPr lang="en-US" dirty="0"/>
              <a:t>requirements for signs and what </a:t>
            </a:r>
            <a:r>
              <a:rPr lang="en-US" dirty="0" smtClean="0"/>
              <a:t>messages are conveyed</a:t>
            </a:r>
            <a:endParaRPr lang="en-US" dirty="0"/>
          </a:p>
          <a:p>
            <a:pPr lvl="1"/>
            <a:r>
              <a:rPr lang="en-US" dirty="0" smtClean="0"/>
              <a:t>Advance </a:t>
            </a:r>
            <a:r>
              <a:rPr lang="en-US" dirty="0"/>
              <a:t>warning </a:t>
            </a:r>
            <a:r>
              <a:rPr lang="en-US" dirty="0" smtClean="0"/>
              <a:t>can affect </a:t>
            </a:r>
            <a:r>
              <a:rPr lang="en-US" dirty="0"/>
              <a:t>traffic in both </a:t>
            </a:r>
            <a:r>
              <a:rPr lang="en-US" dirty="0" smtClean="0"/>
              <a:t>directions in some circumstances</a:t>
            </a:r>
            <a:endParaRPr lang="en-US" dirty="0"/>
          </a:p>
          <a:p>
            <a:endParaRPr lang="en-US" dirty="0"/>
          </a:p>
        </p:txBody>
      </p:sp>
    </p:spTree>
    <p:extLst>
      <p:ext uri="{BB962C8B-B14F-4D97-AF65-F5344CB8AC3E}">
        <p14:creationId xmlns:p14="http://schemas.microsoft.com/office/powerpoint/2010/main" val="145133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143000"/>
          </a:xfrm>
        </p:spPr>
        <p:txBody>
          <a:bodyPr/>
          <a:lstStyle/>
          <a:p>
            <a:r>
              <a:rPr lang="en-US" b="1" dirty="0" smtClean="0"/>
              <a:t>Welcome and Introduction</a:t>
            </a:r>
            <a:endParaRPr lang="en-US" sz="4400" b="1" dirty="0" smtClean="0">
              <a:latin typeface="Cambria" pitchFamily="18" charset="0"/>
            </a:endParaRP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5791201" y="2209800"/>
            <a:ext cx="2206625" cy="2736850"/>
          </a:xfrm>
          <a:noFill/>
        </p:spPr>
      </p:pic>
      <p:sp>
        <p:nvSpPr>
          <p:cNvPr id="1434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1164C7-403B-4D81-9653-A979CBA51BEA}" type="slidenum">
              <a:rPr lang="en-US" smtClean="0">
                <a:solidFill>
                  <a:srgbClr val="000000"/>
                </a:solidFill>
              </a:rPr>
              <a:pPr eaLnBrk="1" hangingPunct="1"/>
              <a:t>2</a:t>
            </a:fld>
            <a:endParaRPr lang="en-US" dirty="0" smtClean="0">
              <a:solidFill>
                <a:srgbClr val="000000"/>
              </a:solidFill>
            </a:endParaRPr>
          </a:p>
        </p:txBody>
      </p:sp>
      <p:sp>
        <p:nvSpPr>
          <p:cNvPr id="14340" name="Text Box 11"/>
          <p:cNvSpPr txBox="1">
            <a:spLocks noChangeArrowheads="1"/>
          </p:cNvSpPr>
          <p:nvPr/>
        </p:nvSpPr>
        <p:spPr bwMode="auto">
          <a:xfrm>
            <a:off x="990600" y="2244725"/>
            <a:ext cx="4495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3200" b="1" dirty="0">
                <a:solidFill>
                  <a:srgbClr val="000000"/>
                </a:solidFill>
                <a:latin typeface="Calibri" pitchFamily="34" charset="0"/>
                <a:ea typeface="ＭＳ Ｐゴシック" pitchFamily="34" charset="-128"/>
                <a:cs typeface="Calibri" pitchFamily="34" charset="0"/>
              </a:rPr>
              <a:t>Charlie Shields</a:t>
            </a:r>
            <a:r>
              <a:rPr lang="en-US" sz="3200" dirty="0">
                <a:solidFill>
                  <a:srgbClr val="000000"/>
                </a:solidFill>
                <a:latin typeface="Calibri" pitchFamily="34" charset="0"/>
                <a:ea typeface="ＭＳ Ｐゴシック" pitchFamily="34" charset="-128"/>
                <a:cs typeface="Calibri" pitchFamily="34" charset="0"/>
              </a:rPr>
              <a:t>, Director</a:t>
            </a:r>
          </a:p>
          <a:p>
            <a:pPr eaLnBrk="1" fontAlgn="base" hangingPunct="1">
              <a:spcBef>
                <a:spcPct val="0"/>
              </a:spcBef>
              <a:spcAft>
                <a:spcPct val="0"/>
              </a:spcAft>
            </a:pPr>
            <a:r>
              <a:rPr lang="en-US" sz="3200" dirty="0">
                <a:solidFill>
                  <a:srgbClr val="000000"/>
                </a:solidFill>
                <a:latin typeface="Calibri" pitchFamily="34" charset="0"/>
                <a:ea typeface="ＭＳ Ｐゴシック" pitchFamily="34" charset="-128"/>
                <a:cs typeface="Calibri" pitchFamily="34" charset="0"/>
              </a:rPr>
              <a:t>OSHA Training Institute</a:t>
            </a:r>
          </a:p>
          <a:p>
            <a:pPr eaLnBrk="1" fontAlgn="base" hangingPunct="1">
              <a:spcBef>
                <a:spcPct val="0"/>
              </a:spcBef>
              <a:spcAft>
                <a:spcPct val="0"/>
              </a:spcAft>
            </a:pPr>
            <a:r>
              <a:rPr lang="en-US" sz="3200" dirty="0">
                <a:solidFill>
                  <a:srgbClr val="000000"/>
                </a:solidFill>
                <a:latin typeface="Calibri" pitchFamily="34" charset="0"/>
                <a:ea typeface="ＭＳ Ｐゴシック" pitchFamily="34" charset="-128"/>
                <a:cs typeface="Calibri" pitchFamily="34" charset="0"/>
              </a:rPr>
              <a:t>Directorate of Training and Education</a:t>
            </a:r>
          </a:p>
        </p:txBody>
      </p:sp>
    </p:spTree>
    <p:extLst>
      <p:ext uri="{BB962C8B-B14F-4D97-AF65-F5344CB8AC3E}">
        <p14:creationId xmlns:p14="http://schemas.microsoft.com/office/powerpoint/2010/main" val="1242534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9144000" cy="6858000"/>
          </a:xfrm>
        </p:spPr>
      </p:pic>
      <p:sp>
        <p:nvSpPr>
          <p:cNvPr id="5" name="Rectangle 4"/>
          <p:cNvSpPr/>
          <p:nvPr/>
        </p:nvSpPr>
        <p:spPr>
          <a:xfrm>
            <a:off x="8153400" y="152400"/>
            <a:ext cx="15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272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 Area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600200"/>
            <a:ext cx="9143999" cy="5257800"/>
          </a:xfrm>
        </p:spPr>
      </p:pic>
    </p:spTree>
    <p:extLst>
      <p:ext uri="{BB962C8B-B14F-4D97-AF65-F5344CB8AC3E}">
        <p14:creationId xmlns:p14="http://schemas.microsoft.com/office/powerpoint/2010/main" val="1123253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 Area</a:t>
            </a:r>
            <a:endParaRPr lang="en-US" b="1" dirty="0"/>
          </a:p>
        </p:txBody>
      </p:sp>
      <p:sp>
        <p:nvSpPr>
          <p:cNvPr id="3" name="Content Placeholder 2"/>
          <p:cNvSpPr>
            <a:spLocks noGrp="1"/>
          </p:cNvSpPr>
          <p:nvPr>
            <p:ph idx="1"/>
          </p:nvPr>
        </p:nvSpPr>
        <p:spPr/>
        <p:txBody>
          <a:bodyPr>
            <a:normAutofit/>
          </a:bodyPr>
          <a:lstStyle/>
          <a:p>
            <a:r>
              <a:rPr lang="en-US" dirty="0"/>
              <a:t>Transition </a:t>
            </a:r>
            <a:r>
              <a:rPr lang="en-US" dirty="0" smtClean="0"/>
              <a:t>Area</a:t>
            </a:r>
          </a:p>
          <a:p>
            <a:pPr lvl="1"/>
            <a:r>
              <a:rPr lang="en-US" dirty="0" smtClean="0"/>
              <a:t>Road </a:t>
            </a:r>
            <a:r>
              <a:rPr lang="en-US" dirty="0"/>
              <a:t>users are redirected out of their normal </a:t>
            </a:r>
            <a:r>
              <a:rPr lang="en-US" dirty="0" smtClean="0"/>
              <a:t>path</a:t>
            </a:r>
          </a:p>
          <a:p>
            <a:pPr lvl="2"/>
            <a:r>
              <a:rPr lang="en-US" dirty="0" smtClean="0"/>
              <a:t>Setup greatly affects the flow of traffic into and beyond the work zone</a:t>
            </a:r>
          </a:p>
          <a:p>
            <a:pPr lvl="2"/>
            <a:r>
              <a:rPr lang="en-US" dirty="0" smtClean="0"/>
              <a:t>Smooth transitions are important to the safety of the workers within the work zone</a:t>
            </a:r>
            <a:endParaRPr lang="en-US" dirty="0"/>
          </a:p>
          <a:p>
            <a:pPr lvl="1"/>
            <a:r>
              <a:rPr lang="en-US" dirty="0"/>
              <a:t>Second most </a:t>
            </a:r>
            <a:r>
              <a:rPr lang="en-US" dirty="0" smtClean="0"/>
              <a:t>important</a:t>
            </a:r>
            <a:endParaRPr lang="en-US" dirty="0"/>
          </a:p>
          <a:p>
            <a:pPr marL="0" indent="0">
              <a:buNone/>
            </a:pPr>
            <a:endParaRPr lang="en-US" dirty="0"/>
          </a:p>
        </p:txBody>
      </p:sp>
    </p:spTree>
    <p:extLst>
      <p:ext uri="{BB962C8B-B14F-4D97-AF65-F5344CB8AC3E}">
        <p14:creationId xmlns:p14="http://schemas.microsoft.com/office/powerpoint/2010/main" val="1745924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Transition Area</a:t>
            </a:r>
            <a:endParaRPr lang="en-US" b="1" dirty="0"/>
          </a:p>
        </p:txBody>
      </p:sp>
      <p:sp>
        <p:nvSpPr>
          <p:cNvPr id="3" name="Content Placeholder 2"/>
          <p:cNvSpPr>
            <a:spLocks noGrp="1"/>
          </p:cNvSpPr>
          <p:nvPr>
            <p:ph idx="1"/>
          </p:nvPr>
        </p:nvSpPr>
        <p:spPr/>
        <p:txBody>
          <a:bodyPr>
            <a:normAutofit/>
          </a:bodyPr>
          <a:lstStyle/>
          <a:p>
            <a:r>
              <a:rPr lang="en-US" dirty="0"/>
              <a:t>Transition </a:t>
            </a:r>
            <a:r>
              <a:rPr lang="en-US" dirty="0" smtClean="0"/>
              <a:t>Area</a:t>
            </a:r>
            <a:endParaRPr lang="en-US" dirty="0"/>
          </a:p>
          <a:p>
            <a:pPr lvl="1"/>
            <a:r>
              <a:rPr lang="en-US" dirty="0"/>
              <a:t>In mobile operations, the transition area moves with the work </a:t>
            </a:r>
            <a:r>
              <a:rPr lang="en-US" dirty="0" smtClean="0"/>
              <a:t>space</a:t>
            </a:r>
            <a:endParaRPr lang="en-US" dirty="0"/>
          </a:p>
          <a:p>
            <a:pPr lvl="1"/>
            <a:r>
              <a:rPr lang="en-US" dirty="0"/>
              <a:t>Transition areas usually involve strategic use of </a:t>
            </a:r>
            <a:r>
              <a:rPr lang="en-US" dirty="0" smtClean="0"/>
              <a:t>tapers</a:t>
            </a:r>
            <a:endParaRPr lang="en-US" dirty="0"/>
          </a:p>
          <a:p>
            <a:endParaRPr lang="en-US" dirty="0"/>
          </a:p>
        </p:txBody>
      </p:sp>
    </p:spTree>
    <p:extLst>
      <p:ext uri="{BB962C8B-B14F-4D97-AF65-F5344CB8AC3E}">
        <p14:creationId xmlns:p14="http://schemas.microsoft.com/office/powerpoint/2010/main" val="304503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Mobile Operations With Wrong Sign </a:t>
            </a:r>
            <a:endParaRPr lang="en-US" sz="3600" b="1" dirty="0"/>
          </a:p>
        </p:txBody>
      </p:sp>
      <p:sp>
        <p:nvSpPr>
          <p:cNvPr id="4" name="Content Placeholder 3"/>
          <p:cNvSpPr>
            <a:spLocks noGrp="1"/>
          </p:cNvSpPr>
          <p:nvPr>
            <p:ph sz="half" idx="1"/>
          </p:nvPr>
        </p:nvSpPr>
        <p:spPr>
          <a:xfrm>
            <a:off x="609600" y="6172200"/>
            <a:ext cx="8001000" cy="736599"/>
          </a:xfrm>
        </p:spPr>
        <p:txBody>
          <a:bodyPr/>
          <a:lstStyle/>
          <a:p>
            <a:pPr algn="ctr"/>
            <a:r>
              <a:rPr lang="en-US" dirty="0" smtClean="0"/>
              <a:t>Transition areas move with the work zone</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74432" y="914400"/>
            <a:ext cx="8042030" cy="5227320"/>
          </a:xfrm>
        </p:spPr>
      </p:pic>
    </p:spTree>
    <p:extLst>
      <p:ext uri="{BB962C8B-B14F-4D97-AF65-F5344CB8AC3E}">
        <p14:creationId xmlns:p14="http://schemas.microsoft.com/office/powerpoint/2010/main" val="922865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Mobile Operations</a:t>
            </a:r>
            <a:endParaRPr lang="en-US" b="1" dirty="0"/>
          </a:p>
        </p:txBody>
      </p:sp>
      <p:sp>
        <p:nvSpPr>
          <p:cNvPr id="4" name="Content Placeholder 3"/>
          <p:cNvSpPr>
            <a:spLocks noGrp="1"/>
          </p:cNvSpPr>
          <p:nvPr>
            <p:ph sz="half" idx="1"/>
          </p:nvPr>
        </p:nvSpPr>
        <p:spPr>
          <a:xfrm>
            <a:off x="609600" y="6172200"/>
            <a:ext cx="8001000" cy="736599"/>
          </a:xfrm>
        </p:spPr>
        <p:txBody>
          <a:bodyPr/>
          <a:lstStyle/>
          <a:p>
            <a:pPr algn="ctr"/>
            <a:r>
              <a:rPr lang="en-US" dirty="0" smtClean="0"/>
              <a:t>Transition areas move with the work zone</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09600" y="1219200"/>
            <a:ext cx="8001000" cy="5030779"/>
          </a:xfrm>
        </p:spPr>
      </p:pic>
    </p:spTree>
    <p:extLst>
      <p:ext uri="{BB962C8B-B14F-4D97-AF65-F5344CB8AC3E}">
        <p14:creationId xmlns:p14="http://schemas.microsoft.com/office/powerpoint/2010/main" val="2311677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600200"/>
            <a:ext cx="9144000" cy="5257800"/>
          </a:xfrm>
        </p:spPr>
      </p:pic>
    </p:spTree>
    <p:extLst>
      <p:ext uri="{BB962C8B-B14F-4D97-AF65-F5344CB8AC3E}">
        <p14:creationId xmlns:p14="http://schemas.microsoft.com/office/powerpoint/2010/main" val="2382482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600201"/>
            <a:ext cx="9144000" cy="5257799"/>
          </a:xfrm>
        </p:spPr>
      </p:pic>
      <p:sp>
        <p:nvSpPr>
          <p:cNvPr id="5" name="Rectangle 4"/>
          <p:cNvSpPr/>
          <p:nvPr/>
        </p:nvSpPr>
        <p:spPr>
          <a:xfrm>
            <a:off x="7543800" y="3962400"/>
            <a:ext cx="1371600" cy="1263650"/>
          </a:xfrm>
          <a:prstGeom prst="rect">
            <a:avLst/>
          </a:prstGeom>
          <a:solidFill>
            <a:srgbClr val="FF0000">
              <a:alpha val="30000"/>
            </a:srgbClr>
          </a:solid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87385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0848"/>
            <a:ext cx="9144000" cy="5407152"/>
          </a:xfrm>
          <a:prstGeom prst="rect">
            <a:avLst/>
          </a:prstGeom>
        </p:spPr>
      </p:pic>
    </p:spTree>
    <p:extLst>
      <p:ext uri="{BB962C8B-B14F-4D97-AF65-F5344CB8AC3E}">
        <p14:creationId xmlns:p14="http://schemas.microsoft.com/office/powerpoint/2010/main" val="1716395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Work </a:t>
            </a:r>
            <a:r>
              <a:rPr lang="en-US" dirty="0"/>
              <a:t>space</a:t>
            </a:r>
          </a:p>
          <a:p>
            <a:pPr lvl="1"/>
            <a:r>
              <a:rPr lang="en-US" dirty="0" smtClean="0"/>
              <a:t>Portion </a:t>
            </a:r>
            <a:r>
              <a:rPr lang="en-US" dirty="0"/>
              <a:t>closed to road users</a:t>
            </a:r>
          </a:p>
          <a:p>
            <a:pPr lvl="1"/>
            <a:r>
              <a:rPr lang="en-US" dirty="0" smtClean="0"/>
              <a:t>Set </a:t>
            </a:r>
            <a:r>
              <a:rPr lang="en-US" dirty="0"/>
              <a:t>aside for workers, equipment, and </a:t>
            </a:r>
            <a:r>
              <a:rPr lang="en-US" dirty="0" smtClean="0"/>
              <a:t>material</a:t>
            </a:r>
            <a:endParaRPr lang="en-US" dirty="0"/>
          </a:p>
          <a:p>
            <a:pPr lvl="1"/>
            <a:r>
              <a:rPr lang="en-US" dirty="0"/>
              <a:t>Usually delineated by channelizing devices or by temporary </a:t>
            </a:r>
            <a:r>
              <a:rPr lang="en-US" dirty="0" smtClean="0"/>
              <a:t>barriers</a:t>
            </a:r>
            <a:endParaRPr lang="en-US" dirty="0"/>
          </a:p>
          <a:p>
            <a:pPr lvl="1"/>
            <a:r>
              <a:rPr lang="en-US" dirty="0"/>
              <a:t>May be stationary or move as work </a:t>
            </a:r>
            <a:r>
              <a:rPr lang="en-US" dirty="0" smtClean="0"/>
              <a:t>progresses</a:t>
            </a:r>
            <a:endParaRPr lang="en-US" dirty="0"/>
          </a:p>
          <a:p>
            <a:pPr lvl="1"/>
            <a:r>
              <a:rPr lang="en-US" dirty="0"/>
              <a:t>May be several work spaces (some separated by several miles) within the project limits</a:t>
            </a:r>
          </a:p>
          <a:p>
            <a:pPr lvl="1"/>
            <a:r>
              <a:rPr lang="en-US" dirty="0" smtClean="0"/>
              <a:t>Each </a:t>
            </a:r>
            <a:r>
              <a:rPr lang="en-US" dirty="0"/>
              <a:t>work space should be adequately signed to inform and reduce </a:t>
            </a:r>
            <a:r>
              <a:rPr lang="en-US" dirty="0" smtClean="0"/>
              <a:t>confusion</a:t>
            </a:r>
            <a:endParaRPr lang="en-US" dirty="0"/>
          </a:p>
          <a:p>
            <a:endParaRPr lang="en-US" dirty="0"/>
          </a:p>
        </p:txBody>
      </p:sp>
    </p:spTree>
    <p:extLst>
      <p:ext uri="{BB962C8B-B14F-4D97-AF65-F5344CB8AC3E}">
        <p14:creationId xmlns:p14="http://schemas.microsoft.com/office/powerpoint/2010/main" val="348019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t>Presenters</a:t>
            </a:r>
            <a:endParaRPr lang="en-US" sz="4400" b="1" dirty="0" smtClean="0">
              <a:latin typeface="Cambria" pitchFamily="18" charset="0"/>
            </a:endParaRPr>
          </a:p>
        </p:txBody>
      </p:sp>
      <p:sp>
        <p:nvSpPr>
          <p:cNvPr id="8" name="Text Placeholder 7"/>
          <p:cNvSpPr>
            <a:spLocks noGrp="1"/>
          </p:cNvSpPr>
          <p:nvPr>
            <p:ph type="body" idx="1"/>
          </p:nvPr>
        </p:nvSpPr>
        <p:spPr>
          <a:xfrm>
            <a:off x="379412" y="1535113"/>
            <a:ext cx="4040188" cy="639762"/>
          </a:xfrm>
        </p:spPr>
        <p:txBody>
          <a:bodyPr/>
          <a:lstStyle/>
          <a:p>
            <a:r>
              <a:rPr lang="en-US" dirty="0" smtClean="0"/>
              <a:t>Jake Ladd, Region II</a:t>
            </a:r>
            <a:endParaRPr lang="en-US" dirty="0"/>
          </a:p>
        </p:txBody>
      </p:sp>
      <p:sp>
        <p:nvSpPr>
          <p:cNvPr id="10" name="Text Placeholder 9"/>
          <p:cNvSpPr>
            <a:spLocks noGrp="1"/>
          </p:cNvSpPr>
          <p:nvPr>
            <p:ph type="body" sz="quarter" idx="3"/>
          </p:nvPr>
        </p:nvSpPr>
        <p:spPr>
          <a:xfrm>
            <a:off x="4572000" y="1535113"/>
            <a:ext cx="4041775" cy="639762"/>
          </a:xfrm>
        </p:spPr>
        <p:txBody>
          <a:bodyPr/>
          <a:lstStyle/>
          <a:p>
            <a:r>
              <a:rPr lang="en-US" dirty="0" smtClean="0"/>
              <a:t>Rodger Frey, Region II</a:t>
            </a:r>
            <a:endParaRPr lang="en-US" dirty="0"/>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78A76B-65DE-46C2-AB31-248302743B99}" type="slidenum">
              <a:rPr lang="en-US" smtClean="0">
                <a:solidFill>
                  <a:srgbClr val="000000"/>
                </a:solidFill>
              </a:rPr>
              <a:pPr eaLnBrk="1" hangingPunct="1"/>
              <a:t>3</a:t>
            </a:fld>
            <a:endParaRPr lang="en-US" dirty="0" smtClean="0">
              <a:solidFill>
                <a:srgbClr val="000000"/>
              </a:solidFill>
            </a:endParaRPr>
          </a:p>
        </p:txBody>
      </p:sp>
      <p:pic>
        <p:nvPicPr>
          <p:cNvPr id="4" name="Content Placeholder 3"/>
          <p:cNvPicPr>
            <a:picLocks noGrp="1" noChangeAspect="1"/>
          </p:cNvPicPr>
          <p:nvPr>
            <p:ph sz="half" idx="2"/>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457200" y="2133600"/>
            <a:ext cx="2889818" cy="2971800"/>
          </a:xfrm>
        </p:spPr>
      </p:pic>
      <p:pic>
        <p:nvPicPr>
          <p:cNvPr id="3" name="Content Placeholder 2"/>
          <p:cNvPicPr>
            <a:picLocks noGrp="1" noChangeAspect="1"/>
          </p:cNvPicPr>
          <p:nvPr>
            <p:ph sz="quarter" idx="4"/>
          </p:nvPr>
        </p:nvPicPr>
        <p:blipFill rotWithShape="1">
          <a:blip r:embed="rId4" cstate="print">
            <a:extLst>
              <a:ext uri="{28A0092B-C50C-407E-A947-70E740481C1C}">
                <a14:useLocalDpi xmlns:a14="http://schemas.microsoft.com/office/drawing/2010/main"/>
              </a:ext>
            </a:extLst>
          </a:blip>
          <a:srcRect/>
          <a:stretch/>
        </p:blipFill>
        <p:spPr>
          <a:xfrm>
            <a:off x="4648200" y="2133600"/>
            <a:ext cx="2771774" cy="2971800"/>
          </a:xfrm>
        </p:spPr>
      </p:pic>
    </p:spTree>
    <p:extLst>
      <p:ext uri="{BB962C8B-B14F-4D97-AF65-F5344CB8AC3E}">
        <p14:creationId xmlns:p14="http://schemas.microsoft.com/office/powerpoint/2010/main" val="3507772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7048"/>
            <a:ext cx="9144000" cy="5407152"/>
          </a:xfrm>
          <a:prstGeom prst="rect">
            <a:avLst/>
          </a:prstGeom>
        </p:spPr>
      </p:pic>
    </p:spTree>
    <p:extLst>
      <p:ext uri="{BB962C8B-B14F-4D97-AF65-F5344CB8AC3E}">
        <p14:creationId xmlns:p14="http://schemas.microsoft.com/office/powerpoint/2010/main" val="2316620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8048"/>
            <a:ext cx="9144000" cy="5399952"/>
          </a:xfrm>
          <a:prstGeom prst="rect">
            <a:avLst/>
          </a:prstGeom>
        </p:spPr>
      </p:pic>
    </p:spTree>
    <p:extLst>
      <p:ext uri="{BB962C8B-B14F-4D97-AF65-F5344CB8AC3E}">
        <p14:creationId xmlns:p14="http://schemas.microsoft.com/office/powerpoint/2010/main" val="3259270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sp>
        <p:nvSpPr>
          <p:cNvPr id="3" name="Content Placeholder 2"/>
          <p:cNvSpPr>
            <a:spLocks noGrp="1"/>
          </p:cNvSpPr>
          <p:nvPr>
            <p:ph idx="1"/>
          </p:nvPr>
        </p:nvSpPr>
        <p:spPr/>
        <p:txBody>
          <a:bodyPr>
            <a:normAutofit/>
          </a:bodyPr>
          <a:lstStyle/>
          <a:p>
            <a:r>
              <a:rPr lang="en-US" dirty="0"/>
              <a:t>Traffic space</a:t>
            </a:r>
          </a:p>
          <a:p>
            <a:pPr lvl="1"/>
            <a:r>
              <a:rPr lang="en-US" dirty="0"/>
              <a:t>Road users are routed through the activity area</a:t>
            </a:r>
          </a:p>
          <a:p>
            <a:pPr lvl="1"/>
            <a:r>
              <a:rPr lang="en-US" dirty="0"/>
              <a:t>Delineated by devices</a:t>
            </a:r>
          </a:p>
          <a:p>
            <a:pPr lvl="1"/>
            <a:r>
              <a:rPr lang="en-US" dirty="0"/>
              <a:t>Motorists can see the physical length of the project and understand they are </a:t>
            </a:r>
            <a:r>
              <a:rPr lang="en-US" dirty="0" smtClean="0"/>
              <a:t>in a work zone</a:t>
            </a:r>
            <a:endParaRPr lang="en-US" dirty="0"/>
          </a:p>
          <a:p>
            <a:endParaRPr lang="en-US" dirty="0"/>
          </a:p>
        </p:txBody>
      </p:sp>
    </p:spTree>
    <p:extLst>
      <p:ext uri="{BB962C8B-B14F-4D97-AF65-F5344CB8AC3E}">
        <p14:creationId xmlns:p14="http://schemas.microsoft.com/office/powerpoint/2010/main" val="4085021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0848"/>
            <a:ext cx="9144000" cy="5407152"/>
          </a:xfrm>
          <a:prstGeom prst="rect">
            <a:avLst/>
          </a:prstGeom>
        </p:spPr>
      </p:pic>
    </p:spTree>
    <p:extLst>
      <p:ext uri="{BB962C8B-B14F-4D97-AF65-F5344CB8AC3E}">
        <p14:creationId xmlns:p14="http://schemas.microsoft.com/office/powerpoint/2010/main" val="8581026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0848"/>
            <a:ext cx="9144000" cy="5407152"/>
          </a:xfrm>
          <a:prstGeom prst="rect">
            <a:avLst/>
          </a:prstGeom>
        </p:spPr>
      </p:pic>
    </p:spTree>
    <p:extLst>
      <p:ext uri="{BB962C8B-B14F-4D97-AF65-F5344CB8AC3E}">
        <p14:creationId xmlns:p14="http://schemas.microsoft.com/office/powerpoint/2010/main" val="261917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0848"/>
            <a:ext cx="9144000" cy="5407152"/>
          </a:xfrm>
          <a:prstGeom prst="rect">
            <a:avLst/>
          </a:prstGeom>
        </p:spPr>
      </p:pic>
    </p:spTree>
    <p:extLst>
      <p:ext uri="{BB962C8B-B14F-4D97-AF65-F5344CB8AC3E}">
        <p14:creationId xmlns:p14="http://schemas.microsoft.com/office/powerpoint/2010/main" val="1768513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50848"/>
            <a:ext cx="9144000" cy="5407152"/>
          </a:xfrm>
          <a:prstGeom prst="rect">
            <a:avLst/>
          </a:prstGeom>
        </p:spPr>
      </p:pic>
    </p:spTree>
    <p:extLst>
      <p:ext uri="{BB962C8B-B14F-4D97-AF65-F5344CB8AC3E}">
        <p14:creationId xmlns:p14="http://schemas.microsoft.com/office/powerpoint/2010/main" val="4183774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sp>
        <p:nvSpPr>
          <p:cNvPr id="3" name="Content Placeholder 2"/>
          <p:cNvSpPr>
            <a:spLocks noGrp="1"/>
          </p:cNvSpPr>
          <p:nvPr>
            <p:ph idx="1"/>
          </p:nvPr>
        </p:nvSpPr>
        <p:spPr/>
        <p:txBody>
          <a:bodyPr>
            <a:normAutofit/>
          </a:bodyPr>
          <a:lstStyle/>
          <a:p>
            <a:r>
              <a:rPr lang="en-US" dirty="0"/>
              <a:t>Buffer </a:t>
            </a:r>
            <a:r>
              <a:rPr lang="en-US" dirty="0" smtClean="0"/>
              <a:t>space 6C-2c(3) (6C.06) (</a:t>
            </a:r>
            <a:r>
              <a:rPr lang="en-US" dirty="0" smtClean="0">
                <a:solidFill>
                  <a:srgbClr val="00B050"/>
                </a:solidFill>
              </a:rPr>
              <a:t>Optional</a:t>
            </a:r>
            <a:r>
              <a:rPr lang="en-US" dirty="0" smtClean="0"/>
              <a:t>)</a:t>
            </a:r>
            <a:endParaRPr lang="en-US" dirty="0"/>
          </a:p>
          <a:p>
            <a:pPr lvl="1"/>
            <a:r>
              <a:rPr lang="en-US" dirty="0"/>
              <a:t>Area that separates road user flow from the work space or an unsafe area, and might provide some recovery space for an errant </a:t>
            </a:r>
            <a:r>
              <a:rPr lang="en-US" dirty="0" smtClean="0"/>
              <a:t>vehicle</a:t>
            </a:r>
            <a:endParaRPr lang="en-US" dirty="0"/>
          </a:p>
          <a:p>
            <a:pPr lvl="1"/>
            <a:r>
              <a:rPr lang="en-US" dirty="0"/>
              <a:t>Neither work activity nor storage of equipment, vehicles, or material should occur within a buffer </a:t>
            </a:r>
            <a:r>
              <a:rPr lang="en-US" dirty="0" smtClean="0"/>
              <a:t>space</a:t>
            </a:r>
            <a:endParaRPr lang="en-US" dirty="0"/>
          </a:p>
          <a:p>
            <a:pPr lvl="1"/>
            <a:r>
              <a:rPr lang="en-US" dirty="0">
                <a:solidFill>
                  <a:srgbClr val="00B050"/>
                </a:solidFill>
              </a:rPr>
              <a:t>May</a:t>
            </a:r>
            <a:r>
              <a:rPr lang="en-US" dirty="0"/>
              <a:t> be positioned either longitudinally or laterally with respect to the direction of road user </a:t>
            </a:r>
            <a:r>
              <a:rPr lang="en-US" dirty="0" smtClean="0"/>
              <a:t>flow</a:t>
            </a:r>
            <a:endParaRPr lang="en-US" dirty="0"/>
          </a:p>
          <a:p>
            <a:endParaRPr lang="en-US" dirty="0"/>
          </a:p>
        </p:txBody>
      </p:sp>
    </p:spTree>
    <p:extLst>
      <p:ext uri="{BB962C8B-B14F-4D97-AF65-F5344CB8AC3E}">
        <p14:creationId xmlns:p14="http://schemas.microsoft.com/office/powerpoint/2010/main" val="2834375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Activity Area</a:t>
            </a:r>
            <a:endParaRPr lang="en-US" b="1" dirty="0"/>
          </a:p>
        </p:txBody>
      </p:sp>
      <p:sp>
        <p:nvSpPr>
          <p:cNvPr id="3" name="Content Placeholder 2"/>
          <p:cNvSpPr>
            <a:spLocks noGrp="1"/>
          </p:cNvSpPr>
          <p:nvPr>
            <p:ph idx="1"/>
          </p:nvPr>
        </p:nvSpPr>
        <p:spPr/>
        <p:txBody>
          <a:bodyPr>
            <a:normAutofit/>
          </a:bodyPr>
          <a:lstStyle/>
          <a:p>
            <a:r>
              <a:rPr lang="en-US" dirty="0"/>
              <a:t>Buffer space</a:t>
            </a:r>
          </a:p>
          <a:p>
            <a:pPr lvl="1"/>
            <a:r>
              <a:rPr lang="en-US" dirty="0"/>
              <a:t>Activity area may contain one or more buffer </a:t>
            </a:r>
            <a:r>
              <a:rPr lang="en-US" dirty="0" smtClean="0"/>
              <a:t>spaces</a:t>
            </a:r>
            <a:endParaRPr lang="en-US" dirty="0"/>
          </a:p>
          <a:p>
            <a:pPr lvl="1"/>
            <a:r>
              <a:rPr lang="en-US" dirty="0">
                <a:solidFill>
                  <a:srgbClr val="00B050"/>
                </a:solidFill>
              </a:rPr>
              <a:t>May </a:t>
            </a:r>
            <a:r>
              <a:rPr lang="en-US" dirty="0"/>
              <a:t>be placed in advance of a work </a:t>
            </a:r>
            <a:r>
              <a:rPr lang="en-US" dirty="0" smtClean="0"/>
              <a:t>space</a:t>
            </a:r>
            <a:endParaRPr lang="en-US" dirty="0"/>
          </a:p>
          <a:p>
            <a:pPr lvl="1"/>
            <a:r>
              <a:rPr lang="en-US" dirty="0">
                <a:solidFill>
                  <a:srgbClr val="00B050"/>
                </a:solidFill>
              </a:rPr>
              <a:t>May</a:t>
            </a:r>
            <a:r>
              <a:rPr lang="en-US" dirty="0"/>
              <a:t> also be used to separate opposing road user flows that use portions of the same traffic lane</a:t>
            </a:r>
          </a:p>
          <a:p>
            <a:pPr lvl="1"/>
            <a:r>
              <a:rPr lang="en-US" dirty="0"/>
              <a:t>Width of a lateral buffer space </a:t>
            </a:r>
            <a:r>
              <a:rPr lang="en-US" dirty="0">
                <a:solidFill>
                  <a:srgbClr val="FFC000"/>
                </a:solidFill>
              </a:rPr>
              <a:t>should</a:t>
            </a:r>
            <a:r>
              <a:rPr lang="en-US" dirty="0"/>
              <a:t> be determined by engineering </a:t>
            </a:r>
            <a:r>
              <a:rPr lang="en-US" dirty="0" smtClean="0"/>
              <a:t>judgment</a:t>
            </a:r>
            <a:endParaRPr lang="en-US" dirty="0"/>
          </a:p>
          <a:p>
            <a:endParaRPr lang="en-US" dirty="0"/>
          </a:p>
        </p:txBody>
      </p:sp>
    </p:spTree>
    <p:extLst>
      <p:ext uri="{BB962C8B-B14F-4D97-AF65-F5344CB8AC3E}">
        <p14:creationId xmlns:p14="http://schemas.microsoft.com/office/powerpoint/2010/main" val="3520933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p:spPr>
      </p:pic>
    </p:spTree>
    <p:extLst>
      <p:ext uri="{BB962C8B-B14F-4D97-AF65-F5344CB8AC3E}">
        <p14:creationId xmlns:p14="http://schemas.microsoft.com/office/powerpoint/2010/main" val="94473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r>
              <a:rPr lang="en-US" dirty="0" smtClean="0"/>
              <a:t> </a:t>
            </a:r>
            <a:endParaRPr lang="en-US" dirty="0"/>
          </a:p>
        </p:txBody>
      </p:sp>
      <p:sp>
        <p:nvSpPr>
          <p:cNvPr id="3" name="Content Placeholder 2"/>
          <p:cNvSpPr>
            <a:spLocks noGrp="1"/>
          </p:cNvSpPr>
          <p:nvPr>
            <p:ph idx="1"/>
          </p:nvPr>
        </p:nvSpPr>
        <p:spPr>
          <a:xfrm>
            <a:off x="381000" y="1341436"/>
            <a:ext cx="8229600" cy="5364164"/>
          </a:xfrm>
        </p:spPr>
        <p:txBody>
          <a:bodyPr>
            <a:normAutofit/>
          </a:bodyPr>
          <a:lstStyle/>
          <a:p>
            <a:r>
              <a:rPr lang="en-US" dirty="0" smtClean="0"/>
              <a:t>Explain </a:t>
            </a:r>
            <a:r>
              <a:rPr lang="en-US" dirty="0"/>
              <a:t>general inspection procedures for roadway and highway work </a:t>
            </a:r>
            <a:r>
              <a:rPr lang="en-US" dirty="0" smtClean="0"/>
              <a:t>zones</a:t>
            </a:r>
          </a:p>
          <a:p>
            <a:r>
              <a:rPr lang="en-US" dirty="0" smtClean="0"/>
              <a:t>Describe </a:t>
            </a:r>
            <a:r>
              <a:rPr lang="en-US" dirty="0"/>
              <a:t>how the Manual on Uniform Traffic Control Devices (MUTCD) is used for citation </a:t>
            </a:r>
            <a:r>
              <a:rPr lang="en-US" dirty="0" smtClean="0"/>
              <a:t>purposes</a:t>
            </a:r>
          </a:p>
          <a:p>
            <a:r>
              <a:rPr lang="en-US" dirty="0"/>
              <a:t>Identify the proper use of OSHA standards, including 5(a)(1) General Duty Clause, for the issuance of </a:t>
            </a:r>
            <a:r>
              <a:rPr lang="en-US" dirty="0" smtClean="0"/>
              <a:t>citations</a:t>
            </a:r>
          </a:p>
          <a:p>
            <a:r>
              <a:rPr lang="en-US" dirty="0" smtClean="0"/>
              <a:t>Obtain working knowledge of CPL 02-01-054 </a:t>
            </a:r>
          </a:p>
        </p:txBody>
      </p:sp>
    </p:spTree>
    <p:extLst>
      <p:ext uri="{BB962C8B-B14F-4D97-AF65-F5344CB8AC3E}">
        <p14:creationId xmlns:p14="http://schemas.microsoft.com/office/powerpoint/2010/main" val="3935510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Termination Area</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600200"/>
            <a:ext cx="9144000" cy="4525963"/>
          </a:xfrm>
        </p:spPr>
      </p:pic>
    </p:spTree>
    <p:extLst>
      <p:ext uri="{BB962C8B-B14F-4D97-AF65-F5344CB8AC3E}">
        <p14:creationId xmlns:p14="http://schemas.microsoft.com/office/powerpoint/2010/main" val="42255763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Termination Area</a:t>
            </a:r>
            <a:endParaRPr lang="en-US" b="1" dirty="0"/>
          </a:p>
        </p:txBody>
      </p:sp>
      <p:sp>
        <p:nvSpPr>
          <p:cNvPr id="3" name="Content Placeholder 2"/>
          <p:cNvSpPr>
            <a:spLocks noGrp="1"/>
          </p:cNvSpPr>
          <p:nvPr>
            <p:ph idx="1"/>
          </p:nvPr>
        </p:nvSpPr>
        <p:spPr/>
        <p:txBody>
          <a:bodyPr>
            <a:normAutofit/>
          </a:bodyPr>
          <a:lstStyle/>
          <a:p>
            <a:r>
              <a:rPr lang="en-US" dirty="0"/>
              <a:t>Termination </a:t>
            </a:r>
            <a:r>
              <a:rPr lang="en-US" dirty="0" smtClean="0"/>
              <a:t>Area</a:t>
            </a:r>
          </a:p>
          <a:p>
            <a:pPr lvl="1"/>
            <a:r>
              <a:rPr lang="en-US" dirty="0" smtClean="0"/>
              <a:t>End </a:t>
            </a:r>
            <a:r>
              <a:rPr lang="en-US" dirty="0"/>
              <a:t>of the work </a:t>
            </a:r>
            <a:r>
              <a:rPr lang="en-US" dirty="0" smtClean="0"/>
              <a:t>zone</a:t>
            </a:r>
            <a:endParaRPr lang="en-US" dirty="0"/>
          </a:p>
          <a:p>
            <a:endParaRPr lang="en-US" dirty="0"/>
          </a:p>
        </p:txBody>
      </p:sp>
    </p:spTree>
    <p:extLst>
      <p:ext uri="{BB962C8B-B14F-4D97-AF65-F5344CB8AC3E}">
        <p14:creationId xmlns:p14="http://schemas.microsoft.com/office/powerpoint/2010/main" val="1565643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Termination Area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1988 Edition Section 6C-2D:</a:t>
            </a:r>
          </a:p>
          <a:p>
            <a:pPr lvl="1"/>
            <a:r>
              <a:rPr lang="en-US" dirty="0"/>
              <a:t>The termination area is used to return traffic to the normal traffic path. The termination area extends from the downstream end of the work area to the END ROAD WORK signs, if posted. Conditions </a:t>
            </a:r>
            <a:r>
              <a:rPr lang="en-US" dirty="0" smtClean="0">
                <a:solidFill>
                  <a:srgbClr val="00B050"/>
                </a:solidFill>
              </a:rPr>
              <a:t>May</a:t>
            </a:r>
            <a:r>
              <a:rPr lang="en-US" dirty="0" smtClean="0"/>
              <a:t> </a:t>
            </a:r>
            <a:r>
              <a:rPr lang="en-US" dirty="0"/>
              <a:t>be such that posting of END ROAD WORK signs is not helpful. For example, the END ROAD WORK signs </a:t>
            </a:r>
            <a:r>
              <a:rPr lang="en-US" dirty="0">
                <a:solidFill>
                  <a:srgbClr val="FFC000"/>
                </a:solidFill>
              </a:rPr>
              <a:t>SHOULD</a:t>
            </a:r>
            <a:r>
              <a:rPr lang="en-US" dirty="0"/>
              <a:t> normally not be used if other temporary traffic control zones begin within a mile of the end of the work space in rural areas, or about a quarter-mile within urban areas. For normal daytime maintenance operations, the END ROAD WORK SIGN is optional</a:t>
            </a:r>
            <a:r>
              <a:rPr lang="en-US" dirty="0" smtClean="0"/>
              <a:t>.</a:t>
            </a:r>
            <a:endParaRPr lang="en-US" dirty="0"/>
          </a:p>
        </p:txBody>
      </p:sp>
    </p:spTree>
    <p:extLst>
      <p:ext uri="{BB962C8B-B14F-4D97-AF65-F5344CB8AC3E}">
        <p14:creationId xmlns:p14="http://schemas.microsoft.com/office/powerpoint/2010/main" val="1778056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Termination Area</a:t>
            </a:r>
            <a:endParaRPr lang="en-US" b="1" dirty="0"/>
          </a:p>
        </p:txBody>
      </p:sp>
      <p:sp>
        <p:nvSpPr>
          <p:cNvPr id="3" name="Content Placeholder 2"/>
          <p:cNvSpPr>
            <a:spLocks noGrp="1"/>
          </p:cNvSpPr>
          <p:nvPr>
            <p:ph idx="1"/>
          </p:nvPr>
        </p:nvSpPr>
        <p:spPr/>
        <p:txBody>
          <a:bodyPr>
            <a:normAutofit/>
          </a:bodyPr>
          <a:lstStyle/>
          <a:p>
            <a:r>
              <a:rPr lang="en-US" dirty="0" smtClean="0"/>
              <a:t>Millennium Edition Section 6C.07:</a:t>
            </a:r>
          </a:p>
          <a:p>
            <a:pPr lvl="1"/>
            <a:r>
              <a:rPr lang="en-US" dirty="0"/>
              <a:t>The termination area </a:t>
            </a:r>
            <a:r>
              <a:rPr lang="en-US" dirty="0">
                <a:solidFill>
                  <a:srgbClr val="FF0000"/>
                </a:solidFill>
              </a:rPr>
              <a:t>shall</a:t>
            </a:r>
            <a:r>
              <a:rPr lang="en-US" dirty="0"/>
              <a:t> be used to return road users to their normal </a:t>
            </a:r>
            <a:r>
              <a:rPr lang="en-US" dirty="0" smtClean="0"/>
              <a:t>path. The </a:t>
            </a:r>
            <a:r>
              <a:rPr lang="en-US" dirty="0"/>
              <a:t>termination area </a:t>
            </a:r>
            <a:r>
              <a:rPr lang="en-US" dirty="0">
                <a:solidFill>
                  <a:srgbClr val="FF0000"/>
                </a:solidFill>
              </a:rPr>
              <a:t>shall</a:t>
            </a:r>
            <a:r>
              <a:rPr lang="en-US" dirty="0"/>
              <a:t> extend from the downstream end of the work area to </a:t>
            </a:r>
            <a:r>
              <a:rPr lang="en-US" dirty="0" smtClean="0"/>
              <a:t>the END </a:t>
            </a:r>
            <a:r>
              <a:rPr lang="en-US" dirty="0"/>
              <a:t>ROAD WORK signs, if posted.</a:t>
            </a:r>
          </a:p>
        </p:txBody>
      </p:sp>
    </p:spTree>
    <p:extLst>
      <p:ext uri="{BB962C8B-B14F-4D97-AF65-F5344CB8AC3E}">
        <p14:creationId xmlns:p14="http://schemas.microsoft.com/office/powerpoint/2010/main" val="2654157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Things to Consider…</a:t>
            </a:r>
            <a:endParaRPr lang="en-US" b="1" dirty="0"/>
          </a:p>
        </p:txBody>
      </p:sp>
      <p:sp>
        <p:nvSpPr>
          <p:cNvPr id="3" name="Content Placeholder 2"/>
          <p:cNvSpPr>
            <a:spLocks noGrp="1"/>
          </p:cNvSpPr>
          <p:nvPr>
            <p:ph idx="1"/>
          </p:nvPr>
        </p:nvSpPr>
        <p:spPr/>
        <p:txBody>
          <a:bodyPr>
            <a:normAutofit/>
          </a:bodyPr>
          <a:lstStyle/>
          <a:p>
            <a:r>
              <a:rPr lang="en-US" dirty="0"/>
              <a:t>OSHA and MUTCD:</a:t>
            </a:r>
          </a:p>
          <a:p>
            <a:pPr lvl="1"/>
            <a:r>
              <a:rPr lang="en-US" dirty="0"/>
              <a:t>Still must prove OSHA violation elements!!!</a:t>
            </a:r>
          </a:p>
          <a:p>
            <a:pPr lvl="1"/>
            <a:r>
              <a:rPr lang="en-US" dirty="0" smtClean="0">
                <a:solidFill>
                  <a:srgbClr val="00B050"/>
                </a:solidFill>
              </a:rPr>
              <a:t>SASV</a:t>
            </a:r>
            <a:r>
              <a:rPr lang="en-US" dirty="0" smtClean="0">
                <a:solidFill>
                  <a:srgbClr val="FF0000"/>
                </a:solidFill>
              </a:rPr>
              <a:t>EE</a:t>
            </a:r>
            <a:r>
              <a:rPr lang="en-US" dirty="0" smtClean="0">
                <a:solidFill>
                  <a:srgbClr val="00B050"/>
                </a:solidFill>
              </a:rPr>
              <a:t>EK</a:t>
            </a:r>
            <a:endParaRPr lang="en-US" dirty="0">
              <a:solidFill>
                <a:srgbClr val="00B050"/>
              </a:solidFill>
            </a:endParaRPr>
          </a:p>
          <a:p>
            <a:pPr lvl="2"/>
            <a:r>
              <a:rPr lang="en-US" dirty="0"/>
              <a:t>Standard Applies</a:t>
            </a:r>
          </a:p>
          <a:p>
            <a:pPr lvl="2"/>
            <a:r>
              <a:rPr lang="en-US" dirty="0"/>
              <a:t>Standard Was Violated</a:t>
            </a:r>
          </a:p>
          <a:p>
            <a:pPr lvl="2"/>
            <a:r>
              <a:rPr lang="en-US" dirty="0">
                <a:solidFill>
                  <a:srgbClr val="FF0000"/>
                </a:solidFill>
              </a:rPr>
              <a:t>Employee Exposure</a:t>
            </a:r>
          </a:p>
          <a:p>
            <a:pPr lvl="2"/>
            <a:r>
              <a:rPr lang="en-US" dirty="0"/>
              <a:t>Employer Knowledge</a:t>
            </a:r>
          </a:p>
          <a:p>
            <a:endParaRPr lang="en-US" dirty="0"/>
          </a:p>
        </p:txBody>
      </p:sp>
    </p:spTree>
    <p:extLst>
      <p:ext uri="{BB962C8B-B14F-4D97-AF65-F5344CB8AC3E}">
        <p14:creationId xmlns:p14="http://schemas.microsoft.com/office/powerpoint/2010/main" val="141889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General Inspection Procedures</a:t>
            </a:r>
            <a:endParaRPr lang="en-US" b="1"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655359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371600"/>
          </a:xfrm>
        </p:spPr>
        <p:txBody>
          <a:bodyPr>
            <a:normAutofit fontScale="90000"/>
          </a:bodyPr>
          <a:lstStyle/>
          <a:p>
            <a:r>
              <a:rPr lang="en-US" b="1" dirty="0" smtClean="0"/>
              <a:t>Coordination with other</a:t>
            </a:r>
            <a:br>
              <a:rPr lang="en-US" b="1" dirty="0" smtClean="0"/>
            </a:br>
            <a:r>
              <a:rPr lang="en-US" b="1" dirty="0" smtClean="0"/>
              <a:t>Governmental Entities </a:t>
            </a:r>
            <a:endParaRPr lang="en-US" b="1" dirty="0"/>
          </a:p>
        </p:txBody>
      </p:sp>
      <p:sp>
        <p:nvSpPr>
          <p:cNvPr id="5" name="Content Placeholder 4"/>
          <p:cNvSpPr>
            <a:spLocks noGrp="1"/>
          </p:cNvSpPr>
          <p:nvPr>
            <p:ph idx="1"/>
          </p:nvPr>
        </p:nvSpPr>
        <p:spPr>
          <a:xfrm>
            <a:off x="381000" y="1524000"/>
            <a:ext cx="8458200" cy="5257799"/>
          </a:xfrm>
        </p:spPr>
        <p:txBody>
          <a:bodyPr>
            <a:normAutofit lnSpcReduction="10000"/>
          </a:bodyPr>
          <a:lstStyle/>
          <a:p>
            <a:r>
              <a:rPr lang="en-US" dirty="0" smtClean="0"/>
              <a:t>Local Traffic Engineering Departments</a:t>
            </a:r>
          </a:p>
          <a:p>
            <a:pPr lvl="1">
              <a:buFontTx/>
              <a:buChar char="-"/>
            </a:pPr>
            <a:r>
              <a:rPr lang="en-US" dirty="0" smtClean="0"/>
              <a:t>Collision data</a:t>
            </a:r>
          </a:p>
          <a:p>
            <a:pPr lvl="1">
              <a:buFontTx/>
              <a:buChar char="-"/>
            </a:pPr>
            <a:r>
              <a:rPr lang="en-US" dirty="0" smtClean="0"/>
              <a:t>Permits</a:t>
            </a:r>
          </a:p>
          <a:p>
            <a:pPr lvl="1">
              <a:buFontTx/>
              <a:buChar char="-"/>
            </a:pPr>
            <a:r>
              <a:rPr lang="en-US" dirty="0" smtClean="0"/>
              <a:t>Traffic patterns</a:t>
            </a:r>
          </a:p>
          <a:p>
            <a:pPr lvl="1">
              <a:buFontTx/>
              <a:buChar char="-"/>
            </a:pPr>
            <a:r>
              <a:rPr lang="en-US" dirty="0" smtClean="0"/>
              <a:t>Construction Schedules</a:t>
            </a:r>
          </a:p>
          <a:p>
            <a:pPr lvl="1">
              <a:buFontTx/>
              <a:buChar char="-"/>
            </a:pPr>
            <a:r>
              <a:rPr lang="en-US" dirty="0" smtClean="0"/>
              <a:t>Often approve employer Traffic </a:t>
            </a:r>
            <a:r>
              <a:rPr lang="en-US" dirty="0"/>
              <a:t>C</a:t>
            </a:r>
            <a:r>
              <a:rPr lang="en-US" dirty="0" smtClean="0"/>
              <a:t>ontrol Plans (TCP)</a:t>
            </a:r>
          </a:p>
          <a:p>
            <a:r>
              <a:rPr lang="en-US" dirty="0" smtClean="0"/>
              <a:t>Federal/State Department of Transportation</a:t>
            </a:r>
          </a:p>
          <a:p>
            <a:pPr lvl="1">
              <a:buFontTx/>
              <a:buChar char="-"/>
            </a:pPr>
            <a:r>
              <a:rPr lang="en-US" dirty="0" smtClean="0"/>
              <a:t>Often act as the General/Controlling Contractor</a:t>
            </a:r>
          </a:p>
          <a:p>
            <a:pPr lvl="1">
              <a:buFontTx/>
              <a:buChar char="-"/>
            </a:pPr>
            <a:r>
              <a:rPr lang="en-US" dirty="0" smtClean="0"/>
              <a:t>Might design employer’s TCP</a:t>
            </a:r>
          </a:p>
          <a:p>
            <a:pPr lvl="1">
              <a:buFontTx/>
              <a:buChar char="-"/>
            </a:pPr>
            <a:r>
              <a:rPr lang="en-US" dirty="0" smtClean="0"/>
              <a:t>Some State DOTs administer MUTCDs</a:t>
            </a:r>
            <a:endParaRPr lang="en-US" dirty="0"/>
          </a:p>
        </p:txBody>
      </p:sp>
    </p:spTree>
    <p:extLst>
      <p:ext uri="{BB962C8B-B14F-4D97-AF65-F5344CB8AC3E}">
        <p14:creationId xmlns:p14="http://schemas.microsoft.com/office/powerpoint/2010/main" val="2446211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Law Enforcement</a:t>
            </a:r>
            <a:endParaRPr lang="en-US" b="1" dirty="0"/>
          </a:p>
        </p:txBody>
      </p:sp>
      <p:sp>
        <p:nvSpPr>
          <p:cNvPr id="3" name="Content Placeholder 2"/>
          <p:cNvSpPr>
            <a:spLocks noGrp="1"/>
          </p:cNvSpPr>
          <p:nvPr>
            <p:ph idx="1"/>
          </p:nvPr>
        </p:nvSpPr>
        <p:spPr/>
        <p:txBody>
          <a:bodyPr/>
          <a:lstStyle/>
          <a:p>
            <a:r>
              <a:rPr lang="en-US" dirty="0" smtClean="0"/>
              <a:t>Area Directors can meet with local law </a:t>
            </a:r>
            <a:r>
              <a:rPr lang="en-US" dirty="0"/>
              <a:t>e</a:t>
            </a:r>
            <a:r>
              <a:rPr lang="en-US" dirty="0" smtClean="0"/>
              <a:t>nforcement to discuss OSHA’s objectives with respect to work zones and CSHO safety</a:t>
            </a:r>
          </a:p>
          <a:p>
            <a:pPr marL="0" indent="0">
              <a:buNone/>
            </a:pPr>
            <a:endParaRPr lang="en-US" dirty="0" smtClean="0"/>
          </a:p>
          <a:p>
            <a:r>
              <a:rPr lang="en-US" dirty="0" smtClean="0"/>
              <a:t>CSHOs should consider utilizing Law Enforcement when arriving and leaving larger work zone projects </a:t>
            </a:r>
            <a:endParaRPr lang="en-US" dirty="0"/>
          </a:p>
        </p:txBody>
      </p:sp>
    </p:spTree>
    <p:extLst>
      <p:ext uri="{BB962C8B-B14F-4D97-AF65-F5344CB8AC3E}">
        <p14:creationId xmlns:p14="http://schemas.microsoft.com/office/powerpoint/2010/main" val="1603133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smtClean="0"/>
              <a:t>Two Aspects of Work Zone Inspections</a:t>
            </a:r>
            <a:endParaRPr lang="en-US" b="1" dirty="0"/>
          </a:p>
        </p:txBody>
      </p:sp>
      <p:sp>
        <p:nvSpPr>
          <p:cNvPr id="3" name="Content Placeholder 2"/>
          <p:cNvSpPr>
            <a:spLocks noGrp="1"/>
          </p:cNvSpPr>
          <p:nvPr>
            <p:ph idx="1"/>
          </p:nvPr>
        </p:nvSpPr>
        <p:spPr>
          <a:xfrm>
            <a:off x="457200" y="1371600"/>
            <a:ext cx="8229600" cy="4525963"/>
          </a:xfrm>
        </p:spPr>
        <p:txBody>
          <a:bodyPr/>
          <a:lstStyle/>
          <a:p>
            <a:r>
              <a:rPr lang="en-US" dirty="0" smtClean="0"/>
              <a:t>Inspection of the construction  work</a:t>
            </a:r>
          </a:p>
          <a:p>
            <a:pPr lvl="1"/>
            <a:r>
              <a:rPr lang="en-US" dirty="0" smtClean="0"/>
              <a:t>Noise, Dust, Illumination, PPE, Scaffolds, Fall Protection, Material Handling Equipment, Excavations, Precast/Poured Concrete, Steel Erection, and Cranes </a:t>
            </a:r>
            <a:endParaRPr lang="en-US" dirty="0"/>
          </a:p>
          <a:p>
            <a:r>
              <a:rPr lang="en-US" dirty="0" smtClean="0"/>
              <a:t>Inspection of temporary traffic controls</a:t>
            </a:r>
          </a:p>
          <a:p>
            <a:pPr lvl="1"/>
            <a:r>
              <a:rPr lang="en-US" dirty="0" smtClean="0"/>
              <a:t>Signs</a:t>
            </a:r>
          </a:p>
          <a:p>
            <a:pPr lvl="1"/>
            <a:r>
              <a:rPr lang="en-US" dirty="0" smtClean="0"/>
              <a:t>Devices</a:t>
            </a:r>
          </a:p>
          <a:p>
            <a:pPr lvl="1"/>
            <a:r>
              <a:rPr lang="en-US" dirty="0" smtClean="0"/>
              <a:t>Procedures</a:t>
            </a:r>
          </a:p>
        </p:txBody>
      </p:sp>
    </p:spTree>
    <p:extLst>
      <p:ext uri="{BB962C8B-B14F-4D97-AF65-F5344CB8AC3E}">
        <p14:creationId xmlns:p14="http://schemas.microsoft.com/office/powerpoint/2010/main" val="1502819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File Documentation </a:t>
            </a:r>
          </a:p>
        </p:txBody>
      </p:sp>
      <p:sp>
        <p:nvSpPr>
          <p:cNvPr id="3" name="Content Placeholder 2"/>
          <p:cNvSpPr>
            <a:spLocks noGrp="1"/>
          </p:cNvSpPr>
          <p:nvPr>
            <p:ph idx="1"/>
          </p:nvPr>
        </p:nvSpPr>
        <p:spPr/>
        <p:txBody>
          <a:bodyPr>
            <a:normAutofit lnSpcReduction="10000"/>
          </a:bodyPr>
          <a:lstStyle/>
          <a:p>
            <a:r>
              <a:rPr lang="en-US" dirty="0" smtClean="0"/>
              <a:t>Some </a:t>
            </a:r>
            <a:r>
              <a:rPr lang="en-US" dirty="0"/>
              <a:t>situations need spacial layouts to make sense for settlement</a:t>
            </a:r>
          </a:p>
          <a:p>
            <a:r>
              <a:rPr lang="en-US" dirty="0"/>
              <a:t>Specific statements in interviews can be key</a:t>
            </a:r>
          </a:p>
          <a:p>
            <a:r>
              <a:rPr lang="en-US" dirty="0"/>
              <a:t>Video is an awesome tool</a:t>
            </a:r>
            <a:r>
              <a:rPr lang="en-US" dirty="0" smtClean="0"/>
              <a:t>!</a:t>
            </a:r>
          </a:p>
          <a:p>
            <a:pPr lvl="1"/>
            <a:r>
              <a:rPr lang="en-US" dirty="0"/>
              <a:t>Can be useful in showing </a:t>
            </a:r>
            <a:r>
              <a:rPr lang="en-US" dirty="0" smtClean="0"/>
              <a:t>work zone </a:t>
            </a:r>
            <a:r>
              <a:rPr lang="en-US" dirty="0"/>
              <a:t>and employee proximity to traffic or to document specific activities as well</a:t>
            </a:r>
          </a:p>
          <a:p>
            <a:pPr lvl="1"/>
            <a:r>
              <a:rPr lang="en-US" dirty="0"/>
              <a:t>Can help to emphasize traffic volume and flow through work zone</a:t>
            </a:r>
          </a:p>
          <a:p>
            <a:endParaRPr lang="en-US" dirty="0"/>
          </a:p>
          <a:p>
            <a:endParaRPr lang="en-US" dirty="0"/>
          </a:p>
        </p:txBody>
      </p:sp>
    </p:spTree>
    <p:extLst>
      <p:ext uri="{BB962C8B-B14F-4D97-AF65-F5344CB8AC3E}">
        <p14:creationId xmlns:p14="http://schemas.microsoft.com/office/powerpoint/2010/main" val="1884986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2057400"/>
          </a:xfrm>
        </p:spPr>
        <p:txBody>
          <a:bodyPr>
            <a:noAutofit/>
          </a:bodyPr>
          <a:lstStyle/>
          <a:p>
            <a:r>
              <a:rPr lang="en-US" b="1" dirty="0" smtClean="0"/>
              <a:t>Manual </a:t>
            </a:r>
            <a:r>
              <a:rPr lang="en-US" b="1" dirty="0"/>
              <a:t>on Uniform Traffic Control </a:t>
            </a:r>
            <a:r>
              <a:rPr lang="en-US" b="1" dirty="0" smtClean="0"/>
              <a:t>Devices</a:t>
            </a:r>
            <a:br>
              <a:rPr lang="en-US" b="1" dirty="0" smtClean="0"/>
            </a:br>
            <a:r>
              <a:rPr lang="en-US" b="1" dirty="0"/>
              <a:t/>
            </a:r>
            <a:br>
              <a:rPr lang="en-US" b="1" dirty="0"/>
            </a:br>
            <a:r>
              <a:rPr lang="en-US" b="1" dirty="0"/>
              <a:t>(MUTCD)</a:t>
            </a:r>
          </a:p>
        </p:txBody>
      </p:sp>
    </p:spTree>
    <p:extLst>
      <p:ext uri="{BB962C8B-B14F-4D97-AF65-F5344CB8AC3E}">
        <p14:creationId xmlns:p14="http://schemas.microsoft.com/office/powerpoint/2010/main" val="38816986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File Documentation </a:t>
            </a:r>
          </a:p>
        </p:txBody>
      </p:sp>
      <p:sp>
        <p:nvSpPr>
          <p:cNvPr id="3" name="Content Placeholder 2"/>
          <p:cNvSpPr>
            <a:spLocks noGrp="1"/>
          </p:cNvSpPr>
          <p:nvPr>
            <p:ph idx="1"/>
          </p:nvPr>
        </p:nvSpPr>
        <p:spPr/>
        <p:txBody>
          <a:bodyPr>
            <a:normAutofit/>
          </a:bodyPr>
          <a:lstStyle/>
          <a:p>
            <a:r>
              <a:rPr lang="en-US" dirty="0"/>
              <a:t>Approach:</a:t>
            </a:r>
          </a:p>
          <a:p>
            <a:pPr lvl="1"/>
            <a:r>
              <a:rPr lang="en-US" dirty="0"/>
              <a:t>Park vehicle in a safe location away from any traffic hazards</a:t>
            </a:r>
          </a:p>
          <a:p>
            <a:pPr lvl="1"/>
            <a:r>
              <a:rPr lang="en-US" dirty="0" smtClean="0"/>
              <a:t>Make </a:t>
            </a:r>
            <a:r>
              <a:rPr lang="en-US" dirty="0"/>
              <a:t>sure any operators see you before moving towards a piece of equipment</a:t>
            </a:r>
          </a:p>
          <a:p>
            <a:pPr lvl="1"/>
            <a:r>
              <a:rPr lang="en-US" dirty="0"/>
              <a:t>Remember you are now on an active work </a:t>
            </a:r>
            <a:r>
              <a:rPr lang="en-US" dirty="0" smtClean="0"/>
              <a:t>zone; </a:t>
            </a:r>
            <a:r>
              <a:rPr lang="en-US" dirty="0"/>
              <a:t>you must maintain your situational awareness</a:t>
            </a:r>
          </a:p>
          <a:p>
            <a:endParaRPr lang="en-US" dirty="0"/>
          </a:p>
        </p:txBody>
      </p:sp>
    </p:spTree>
    <p:extLst>
      <p:ext uri="{BB962C8B-B14F-4D97-AF65-F5344CB8AC3E}">
        <p14:creationId xmlns:p14="http://schemas.microsoft.com/office/powerpoint/2010/main" val="4203596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File Documentation </a:t>
            </a:r>
          </a:p>
        </p:txBody>
      </p:sp>
      <p:sp>
        <p:nvSpPr>
          <p:cNvPr id="3" name="Content Placeholder 2"/>
          <p:cNvSpPr>
            <a:spLocks noGrp="1"/>
          </p:cNvSpPr>
          <p:nvPr>
            <p:ph idx="1"/>
          </p:nvPr>
        </p:nvSpPr>
        <p:spPr/>
        <p:txBody>
          <a:bodyPr>
            <a:normAutofit fontScale="92500"/>
          </a:bodyPr>
          <a:lstStyle/>
          <a:p>
            <a:r>
              <a:rPr lang="en-US" dirty="0"/>
              <a:t>Interact:</a:t>
            </a:r>
          </a:p>
          <a:p>
            <a:pPr lvl="1"/>
            <a:r>
              <a:rPr lang="en-US" dirty="0"/>
              <a:t>Identify self and try to talk with Foreman/ Company Official in charge</a:t>
            </a:r>
          </a:p>
          <a:p>
            <a:pPr lvl="2"/>
            <a:r>
              <a:rPr lang="en-US" dirty="0"/>
              <a:t>W</a:t>
            </a:r>
            <a:r>
              <a:rPr lang="en-US" dirty="0" smtClean="0"/>
              <a:t>hat </a:t>
            </a:r>
            <a:r>
              <a:rPr lang="en-US" dirty="0"/>
              <a:t>job performing</a:t>
            </a:r>
          </a:p>
          <a:p>
            <a:pPr lvl="2"/>
            <a:r>
              <a:rPr lang="en-US" dirty="0"/>
              <a:t>How long in that location</a:t>
            </a:r>
          </a:p>
          <a:p>
            <a:pPr lvl="2"/>
            <a:r>
              <a:rPr lang="en-US" dirty="0" smtClean="0"/>
              <a:t>Training</a:t>
            </a:r>
            <a:endParaRPr lang="en-US" dirty="0"/>
          </a:p>
          <a:p>
            <a:pPr lvl="1"/>
            <a:r>
              <a:rPr lang="en-US" dirty="0" smtClean="0"/>
              <a:t>Interview </a:t>
            </a:r>
            <a:r>
              <a:rPr lang="en-US" dirty="0"/>
              <a:t>a</a:t>
            </a:r>
            <a:r>
              <a:rPr lang="en-US" dirty="0" smtClean="0"/>
              <a:t>ffected </a:t>
            </a:r>
            <a:r>
              <a:rPr lang="en-US" dirty="0"/>
              <a:t>employees</a:t>
            </a:r>
          </a:p>
          <a:p>
            <a:pPr lvl="2"/>
            <a:r>
              <a:rPr lang="en-US" dirty="0" smtClean="0"/>
              <a:t>Questions </a:t>
            </a:r>
            <a:r>
              <a:rPr lang="en-US" dirty="0"/>
              <a:t>regarding specific </a:t>
            </a:r>
            <a:r>
              <a:rPr lang="en-US" dirty="0" smtClean="0"/>
              <a:t>training related to traffic control</a:t>
            </a:r>
          </a:p>
          <a:p>
            <a:pPr lvl="2"/>
            <a:r>
              <a:rPr lang="en-US" dirty="0" smtClean="0"/>
              <a:t>Reason </a:t>
            </a:r>
            <a:r>
              <a:rPr lang="en-US" dirty="0"/>
              <a:t>job being performed </a:t>
            </a:r>
          </a:p>
          <a:p>
            <a:pPr lvl="1"/>
            <a:r>
              <a:rPr lang="en-US" dirty="0"/>
              <a:t>PERFORM INTERVIEWS  IN A SAFE LOCATION</a:t>
            </a:r>
          </a:p>
          <a:p>
            <a:endParaRPr lang="en-US" dirty="0"/>
          </a:p>
        </p:txBody>
      </p:sp>
    </p:spTree>
    <p:extLst>
      <p:ext uri="{BB962C8B-B14F-4D97-AF65-F5344CB8AC3E}">
        <p14:creationId xmlns:p14="http://schemas.microsoft.com/office/powerpoint/2010/main" val="3378413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4000" cy="6858000"/>
          </a:xfrm>
        </p:spPr>
      </p:pic>
    </p:spTree>
    <p:extLst>
      <p:ext uri="{BB962C8B-B14F-4D97-AF65-F5344CB8AC3E}">
        <p14:creationId xmlns:p14="http://schemas.microsoft.com/office/powerpoint/2010/main" val="24497213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File Documentation </a:t>
            </a:r>
          </a:p>
        </p:txBody>
      </p:sp>
      <p:sp>
        <p:nvSpPr>
          <p:cNvPr id="3" name="Content Placeholder 2"/>
          <p:cNvSpPr>
            <a:spLocks noGrp="1"/>
          </p:cNvSpPr>
          <p:nvPr>
            <p:ph idx="1"/>
          </p:nvPr>
        </p:nvSpPr>
        <p:spPr/>
        <p:txBody>
          <a:bodyPr>
            <a:normAutofit/>
          </a:bodyPr>
          <a:lstStyle/>
          <a:p>
            <a:r>
              <a:rPr lang="en-US" dirty="0" smtClean="0"/>
              <a:t>Document </a:t>
            </a:r>
            <a:r>
              <a:rPr lang="en-US" dirty="0"/>
              <a:t>key points:</a:t>
            </a:r>
          </a:p>
          <a:p>
            <a:pPr lvl="1"/>
            <a:r>
              <a:rPr lang="en-US" dirty="0" smtClean="0"/>
              <a:t>advance </a:t>
            </a:r>
            <a:r>
              <a:rPr lang="en-US" dirty="0"/>
              <a:t>warning sign locations (document number and type</a:t>
            </a:r>
            <a:r>
              <a:rPr lang="en-US" dirty="0" smtClean="0"/>
              <a:t>)</a:t>
            </a:r>
          </a:p>
          <a:p>
            <a:pPr lvl="1"/>
            <a:r>
              <a:rPr lang="en-US" dirty="0" smtClean="0"/>
              <a:t>Number of devices and spacing</a:t>
            </a:r>
          </a:p>
          <a:p>
            <a:pPr lvl="1"/>
            <a:r>
              <a:rPr lang="en-US" dirty="0" smtClean="0"/>
              <a:t>Barricades</a:t>
            </a:r>
          </a:p>
          <a:p>
            <a:pPr lvl="1"/>
            <a:r>
              <a:rPr lang="en-US" dirty="0" smtClean="0"/>
              <a:t>Flagger locations and setup</a:t>
            </a:r>
          </a:p>
          <a:p>
            <a:pPr lvl="1"/>
            <a:r>
              <a:rPr lang="en-US" dirty="0" smtClean="0"/>
              <a:t>Truck Mounted Attenuator (TMA)</a:t>
            </a:r>
            <a:endParaRPr lang="en-US" dirty="0"/>
          </a:p>
        </p:txBody>
      </p:sp>
    </p:spTree>
    <p:extLst>
      <p:ext uri="{BB962C8B-B14F-4D97-AF65-F5344CB8AC3E}">
        <p14:creationId xmlns:p14="http://schemas.microsoft.com/office/powerpoint/2010/main" val="3059319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File Documentation </a:t>
            </a:r>
          </a:p>
        </p:txBody>
      </p:sp>
      <p:sp>
        <p:nvSpPr>
          <p:cNvPr id="3" name="Content Placeholder 2"/>
          <p:cNvSpPr>
            <a:spLocks noGrp="1"/>
          </p:cNvSpPr>
          <p:nvPr>
            <p:ph idx="1"/>
          </p:nvPr>
        </p:nvSpPr>
        <p:spPr/>
        <p:txBody>
          <a:bodyPr>
            <a:normAutofit fontScale="92500" lnSpcReduction="10000"/>
          </a:bodyPr>
          <a:lstStyle/>
          <a:p>
            <a:r>
              <a:rPr lang="en-US" dirty="0" smtClean="0"/>
              <a:t>Field diagram can help with recreation</a:t>
            </a:r>
          </a:p>
          <a:p>
            <a:pPr lvl="1"/>
            <a:r>
              <a:rPr lang="en-US" dirty="0" smtClean="0"/>
              <a:t>Ask Employer For:</a:t>
            </a:r>
          </a:p>
          <a:p>
            <a:pPr lvl="2"/>
            <a:r>
              <a:rPr lang="en-US" dirty="0" smtClean="0"/>
              <a:t>Start </a:t>
            </a:r>
            <a:r>
              <a:rPr lang="en-US" dirty="0"/>
              <a:t>of taper to activity area</a:t>
            </a:r>
          </a:p>
          <a:p>
            <a:pPr lvl="2"/>
            <a:r>
              <a:rPr lang="en-US" dirty="0"/>
              <a:t>Width of offset (the amount of lateral space taken by the taper)</a:t>
            </a:r>
          </a:p>
          <a:p>
            <a:pPr lvl="2"/>
            <a:r>
              <a:rPr lang="en-US" dirty="0"/>
              <a:t>Width of normal lane</a:t>
            </a:r>
          </a:p>
          <a:p>
            <a:pPr lvl="2"/>
            <a:r>
              <a:rPr lang="en-US" dirty="0"/>
              <a:t>Width of shoulder</a:t>
            </a:r>
          </a:p>
          <a:p>
            <a:pPr lvl="2"/>
            <a:r>
              <a:rPr lang="en-US" dirty="0"/>
              <a:t>Proximity of items within work zone to live </a:t>
            </a:r>
            <a:r>
              <a:rPr lang="en-US" dirty="0" smtClean="0"/>
              <a:t>traffic</a:t>
            </a:r>
          </a:p>
          <a:p>
            <a:pPr lvl="1"/>
            <a:r>
              <a:rPr lang="en-US" dirty="0" smtClean="0"/>
              <a:t>Location of fixed objects such as telephone poles, fire hydrants, etc. can greatly increase accuracy of diagramming</a:t>
            </a:r>
            <a:endParaRPr lang="en-US" dirty="0"/>
          </a:p>
        </p:txBody>
      </p:sp>
    </p:spTree>
    <p:extLst>
      <p:ext uri="{BB962C8B-B14F-4D97-AF65-F5344CB8AC3E}">
        <p14:creationId xmlns:p14="http://schemas.microsoft.com/office/powerpoint/2010/main" val="3582687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9143999" cy="6858000"/>
          </a:xfrm>
        </p:spPr>
      </p:pic>
    </p:spTree>
    <p:extLst>
      <p:ext uri="{BB962C8B-B14F-4D97-AF65-F5344CB8AC3E}">
        <p14:creationId xmlns:p14="http://schemas.microsoft.com/office/powerpoint/2010/main" val="18526302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Standards and Citation Policy</a:t>
            </a:r>
            <a:endParaRPr lang="en-US" b="1" dirty="0"/>
          </a:p>
        </p:txBody>
      </p:sp>
      <p:sp>
        <p:nvSpPr>
          <p:cNvPr id="7" name="Subtitle 6"/>
          <p:cNvSpPr>
            <a:spLocks noGrp="1"/>
          </p:cNvSpPr>
          <p:nvPr>
            <p:ph type="subTitle" idx="1"/>
          </p:nvPr>
        </p:nvSpPr>
        <p:spPr/>
        <p:txBody>
          <a:bodyPr>
            <a:normAutofit fontScale="77500" lnSpcReduction="20000"/>
          </a:bodyPr>
          <a:lstStyle/>
          <a:p>
            <a:r>
              <a:rPr lang="en-US" b="1" dirty="0" smtClean="0">
                <a:solidFill>
                  <a:schemeClr val="tx1"/>
                </a:solidFill>
              </a:rPr>
              <a:t>CPL 02-01-054</a:t>
            </a:r>
          </a:p>
          <a:p>
            <a:r>
              <a:rPr lang="en-US" dirty="0" smtClean="0">
                <a:solidFill>
                  <a:schemeClr val="tx1"/>
                </a:solidFill>
              </a:rPr>
              <a:t>Inspection and Citation Guidance for Roadway and Highway Construction Work Zones</a:t>
            </a:r>
          </a:p>
          <a:p>
            <a:r>
              <a:rPr lang="en-US" dirty="0" smtClean="0">
                <a:solidFill>
                  <a:schemeClr val="tx1"/>
                </a:solidFill>
              </a:rPr>
              <a:t>October 16, 2012</a:t>
            </a:r>
            <a:endParaRPr lang="en-US" dirty="0">
              <a:solidFill>
                <a:schemeClr val="tx1"/>
              </a:solidFill>
            </a:endParaRPr>
          </a:p>
        </p:txBody>
      </p:sp>
    </p:spTree>
    <p:extLst>
      <p:ext uri="{BB962C8B-B14F-4D97-AF65-F5344CB8AC3E}">
        <p14:creationId xmlns:p14="http://schemas.microsoft.com/office/powerpoint/2010/main" val="1436326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Construction vs.</a:t>
            </a:r>
            <a:br>
              <a:rPr lang="en-US" b="1" dirty="0" smtClean="0"/>
            </a:br>
            <a:r>
              <a:rPr lang="en-US" b="1" dirty="0" smtClean="0"/>
              <a:t>General Industry (Maintenance)</a:t>
            </a:r>
            <a:endParaRPr lang="en-US" b="1" dirty="0"/>
          </a:p>
        </p:txBody>
      </p:sp>
      <p:sp>
        <p:nvSpPr>
          <p:cNvPr id="3" name="Content Placeholder 2"/>
          <p:cNvSpPr>
            <a:spLocks noGrp="1"/>
          </p:cNvSpPr>
          <p:nvPr>
            <p:ph idx="1"/>
          </p:nvPr>
        </p:nvSpPr>
        <p:spPr>
          <a:xfrm>
            <a:off x="457200" y="1600201"/>
            <a:ext cx="8229600" cy="4876799"/>
          </a:xfrm>
        </p:spPr>
        <p:txBody>
          <a:bodyPr>
            <a:normAutofit lnSpcReduction="10000"/>
          </a:bodyPr>
          <a:lstStyle/>
          <a:p>
            <a:r>
              <a:rPr lang="en-US" dirty="0" smtClean="0"/>
              <a:t>Employer/Industry term for “road maintenance” could be construction work (e.g. </a:t>
            </a:r>
            <a:r>
              <a:rPr lang="en-US" dirty="0"/>
              <a:t>c</a:t>
            </a:r>
            <a:r>
              <a:rPr lang="en-US" dirty="0" smtClean="0"/>
              <a:t>rack sealing, overlaying, surface treatments)</a:t>
            </a:r>
          </a:p>
          <a:p>
            <a:r>
              <a:rPr lang="en-US" dirty="0" smtClean="0"/>
              <a:t> Task factors to consider while evaluating:</a:t>
            </a:r>
          </a:p>
          <a:p>
            <a:pPr lvl="1"/>
            <a:r>
              <a:rPr lang="en-US" dirty="0" smtClean="0"/>
              <a:t>Improves the original (1926) or preserves it (1910)</a:t>
            </a:r>
          </a:p>
          <a:p>
            <a:pPr lvl="1"/>
            <a:r>
              <a:rPr lang="en-US" dirty="0" smtClean="0"/>
              <a:t>Replacement-in-kind (1910)</a:t>
            </a:r>
          </a:p>
          <a:p>
            <a:pPr lvl="1"/>
            <a:r>
              <a:rPr lang="en-US" dirty="0" smtClean="0"/>
              <a:t>Scheduled at regular intervals (1910) </a:t>
            </a:r>
          </a:p>
          <a:p>
            <a:pPr lvl="1"/>
            <a:r>
              <a:rPr lang="en-US" dirty="0" smtClean="0"/>
              <a:t>Scale and complexity (1926)</a:t>
            </a:r>
          </a:p>
          <a:p>
            <a:pPr lvl="1"/>
            <a:r>
              <a:rPr lang="en-US" dirty="0" smtClean="0"/>
              <a:t>System-wide impact (1926) </a:t>
            </a:r>
            <a:endParaRPr lang="en-US" dirty="0"/>
          </a:p>
        </p:txBody>
      </p:sp>
    </p:spTree>
    <p:extLst>
      <p:ext uri="{BB962C8B-B14F-4D97-AF65-F5344CB8AC3E}">
        <p14:creationId xmlns:p14="http://schemas.microsoft.com/office/powerpoint/2010/main" val="41783286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Construction vs.</a:t>
            </a:r>
            <a:br>
              <a:rPr lang="en-US" b="1" dirty="0"/>
            </a:br>
            <a:r>
              <a:rPr lang="en-US" b="1" dirty="0"/>
              <a:t>General Industry (Maintenance</a:t>
            </a:r>
            <a:r>
              <a:rPr lang="en-US" b="1" dirty="0" smtClean="0"/>
              <a:t>) Cont.</a:t>
            </a:r>
            <a:endParaRPr lang="en-US" b="1" dirty="0"/>
          </a:p>
        </p:txBody>
      </p:sp>
      <p:sp>
        <p:nvSpPr>
          <p:cNvPr id="3" name="Content Placeholder 2"/>
          <p:cNvSpPr>
            <a:spLocks noGrp="1"/>
          </p:cNvSpPr>
          <p:nvPr>
            <p:ph idx="1"/>
          </p:nvPr>
        </p:nvSpPr>
        <p:spPr>
          <a:xfrm>
            <a:off x="457200" y="1600201"/>
            <a:ext cx="8229600" cy="5257799"/>
          </a:xfrm>
        </p:spPr>
        <p:txBody>
          <a:bodyPr>
            <a:normAutofit/>
          </a:bodyPr>
          <a:lstStyle/>
          <a:p>
            <a:r>
              <a:rPr lang="en-US" dirty="0" smtClean="0"/>
              <a:t>Construction examples:</a:t>
            </a:r>
          </a:p>
          <a:p>
            <a:pPr lvl="1"/>
            <a:r>
              <a:rPr lang="en-US" dirty="0" smtClean="0"/>
              <a:t>Moving/relocating of existing power lines and supporting utility poles</a:t>
            </a:r>
          </a:p>
          <a:p>
            <a:pPr lvl="1"/>
            <a:r>
              <a:rPr lang="en-US" dirty="0" smtClean="0"/>
              <a:t>Replacement of a utility pole (with new parts)</a:t>
            </a:r>
          </a:p>
          <a:p>
            <a:pPr lvl="1"/>
            <a:r>
              <a:rPr lang="en-US" dirty="0" smtClean="0"/>
              <a:t>Complete re-striping of a roadway</a:t>
            </a:r>
          </a:p>
          <a:p>
            <a:pPr lvl="1"/>
            <a:r>
              <a:rPr lang="en-US" dirty="0" smtClean="0"/>
              <a:t>Pavement overlaying/resurfacing</a:t>
            </a:r>
          </a:p>
          <a:p>
            <a:pPr lvl="1"/>
            <a:r>
              <a:rPr lang="en-US" dirty="0" smtClean="0"/>
              <a:t>Bridge rehabilitation</a:t>
            </a:r>
          </a:p>
          <a:p>
            <a:r>
              <a:rPr lang="en-US" dirty="0" smtClean="0"/>
              <a:t>General Industry examples:</a:t>
            </a:r>
          </a:p>
          <a:p>
            <a:pPr lvl="1"/>
            <a:r>
              <a:rPr lang="en-US" dirty="0" smtClean="0"/>
              <a:t>Scheduled touch-ups of striping in short spans</a:t>
            </a:r>
          </a:p>
          <a:p>
            <a:pPr lvl="1"/>
            <a:r>
              <a:rPr lang="en-US" dirty="0" smtClean="0"/>
              <a:t>Minor spray-patching, pothole filling/repairs </a:t>
            </a:r>
            <a:endParaRPr lang="en-US" dirty="0"/>
          </a:p>
        </p:txBody>
      </p:sp>
    </p:spTree>
    <p:extLst>
      <p:ext uri="{BB962C8B-B14F-4D97-AF65-F5344CB8AC3E}">
        <p14:creationId xmlns:p14="http://schemas.microsoft.com/office/powerpoint/2010/main" val="237929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Standards Cited for </a:t>
            </a:r>
            <a:br>
              <a:rPr lang="en-US" b="1" dirty="0" smtClean="0"/>
            </a:br>
            <a:r>
              <a:rPr lang="en-US" b="1" dirty="0" smtClean="0"/>
              <a:t>Construction Work Zones</a:t>
            </a:r>
            <a:endParaRPr lang="en-US" b="1" dirty="0"/>
          </a:p>
        </p:txBody>
      </p:sp>
      <p:sp>
        <p:nvSpPr>
          <p:cNvPr id="3" name="Content Placeholder 2"/>
          <p:cNvSpPr>
            <a:spLocks noGrp="1"/>
          </p:cNvSpPr>
          <p:nvPr>
            <p:ph idx="1"/>
          </p:nvPr>
        </p:nvSpPr>
        <p:spPr>
          <a:xfrm>
            <a:off x="304800" y="1600201"/>
            <a:ext cx="8534400" cy="5029199"/>
          </a:xfrm>
        </p:spPr>
        <p:txBody>
          <a:bodyPr>
            <a:normAutofit/>
          </a:bodyPr>
          <a:lstStyle/>
          <a:p>
            <a:r>
              <a:rPr lang="en-US" dirty="0" smtClean="0"/>
              <a:t>1926.200(g)(1) – Traffic Signs</a:t>
            </a:r>
          </a:p>
          <a:p>
            <a:r>
              <a:rPr lang="en-US" dirty="0" smtClean="0"/>
              <a:t>1926.200(g)(2) – Traffic Control Signs &amp; Devices</a:t>
            </a:r>
          </a:p>
          <a:p>
            <a:r>
              <a:rPr lang="en-US" dirty="0" smtClean="0"/>
              <a:t>1926.201(a) – Signaling</a:t>
            </a:r>
          </a:p>
          <a:p>
            <a:r>
              <a:rPr lang="en-US" dirty="0" smtClean="0"/>
              <a:t>1926.202 – Barricades and Barriers</a:t>
            </a:r>
          </a:p>
          <a:p>
            <a:r>
              <a:rPr lang="en-US" dirty="0" smtClean="0"/>
              <a:t>1926.20(b)(1) – Accident Prevention </a:t>
            </a:r>
          </a:p>
          <a:p>
            <a:r>
              <a:rPr lang="en-US" dirty="0" smtClean="0"/>
              <a:t>1926.21(b)(2) – S &amp; H Training </a:t>
            </a:r>
          </a:p>
          <a:p>
            <a:r>
              <a:rPr lang="en-US" dirty="0"/>
              <a:t>Section 5(a)(1</a:t>
            </a:r>
            <a:r>
              <a:rPr lang="en-US" dirty="0" smtClean="0"/>
              <a:t>) </a:t>
            </a:r>
            <a:r>
              <a:rPr lang="en-US" dirty="0">
                <a:solidFill>
                  <a:prstClr val="black"/>
                </a:solidFill>
              </a:rPr>
              <a:t>–</a:t>
            </a:r>
            <a:r>
              <a:rPr lang="en-US" dirty="0" smtClean="0"/>
              <a:t> </a:t>
            </a:r>
            <a:r>
              <a:rPr lang="en-US" dirty="0"/>
              <a:t>General Duty Clause</a:t>
            </a:r>
          </a:p>
          <a:p>
            <a:endParaRPr lang="en-US" dirty="0" smtClean="0"/>
          </a:p>
        </p:txBody>
      </p:sp>
    </p:spTree>
    <p:extLst>
      <p:ext uri="{BB962C8B-B14F-4D97-AF65-F5344CB8AC3E}">
        <p14:creationId xmlns:p14="http://schemas.microsoft.com/office/powerpoint/2010/main" val="2095547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smtClean="0"/>
              <a:t>MUTCD</a:t>
            </a:r>
            <a:endParaRPr lang="en-US" b="1" dirty="0"/>
          </a:p>
        </p:txBody>
      </p:sp>
      <p:sp>
        <p:nvSpPr>
          <p:cNvPr id="6147" name="Rectangle 3"/>
          <p:cNvSpPr>
            <a:spLocks noGrp="1" noChangeArrowheads="1"/>
          </p:cNvSpPr>
          <p:nvPr>
            <p:ph type="body" idx="1"/>
          </p:nvPr>
        </p:nvSpPr>
        <p:spPr>
          <a:xfrm>
            <a:off x="457200" y="1600201"/>
            <a:ext cx="8229600" cy="4800599"/>
          </a:xfrm>
        </p:spPr>
        <p:txBody>
          <a:bodyPr>
            <a:normAutofit fontScale="92500" lnSpcReduction="10000"/>
          </a:bodyPr>
          <a:lstStyle/>
          <a:p>
            <a:r>
              <a:rPr lang="en-US" dirty="0"/>
              <a:t>Written for Engineers Involved in Establishing Temporary Traffic Control In and Around Highway Work Zones</a:t>
            </a:r>
          </a:p>
          <a:p>
            <a:r>
              <a:rPr lang="en-US" dirty="0"/>
              <a:t>Key word is </a:t>
            </a:r>
            <a:r>
              <a:rPr lang="en-US" dirty="0" smtClean="0"/>
              <a:t>Uniform</a:t>
            </a:r>
          </a:p>
          <a:p>
            <a:r>
              <a:rPr lang="en-US" dirty="0" smtClean="0">
                <a:solidFill>
                  <a:prstClr val="black"/>
                </a:solidFill>
              </a:rPr>
              <a:t>Federal </a:t>
            </a:r>
            <a:r>
              <a:rPr lang="en-US" dirty="0">
                <a:solidFill>
                  <a:prstClr val="black"/>
                </a:solidFill>
              </a:rPr>
              <a:t>Highway Administration (FHWA)</a:t>
            </a:r>
          </a:p>
          <a:p>
            <a:pPr lvl="1"/>
            <a:r>
              <a:rPr lang="en-US" dirty="0">
                <a:solidFill>
                  <a:prstClr val="black"/>
                </a:solidFill>
              </a:rPr>
              <a:t>Rules on and publishes MUTCD</a:t>
            </a:r>
          </a:p>
          <a:p>
            <a:r>
              <a:rPr lang="en-US" dirty="0">
                <a:solidFill>
                  <a:prstClr val="black"/>
                </a:solidFill>
              </a:rPr>
              <a:t>Part VI</a:t>
            </a:r>
          </a:p>
          <a:p>
            <a:pPr lvl="1"/>
            <a:r>
              <a:rPr lang="en-US" dirty="0">
                <a:solidFill>
                  <a:prstClr val="black"/>
                </a:solidFill>
              </a:rPr>
              <a:t>Covers temporary traffic control</a:t>
            </a:r>
          </a:p>
          <a:p>
            <a:pPr lvl="1"/>
            <a:r>
              <a:rPr lang="en-US" dirty="0">
                <a:solidFill>
                  <a:prstClr val="black"/>
                </a:solidFill>
              </a:rPr>
              <a:t>Sections A-H</a:t>
            </a:r>
          </a:p>
          <a:p>
            <a:pPr lvl="1"/>
            <a:r>
              <a:rPr lang="en-US" dirty="0">
                <a:solidFill>
                  <a:prstClr val="black"/>
                </a:solidFill>
              </a:rPr>
              <a:t>Specific language used- </a:t>
            </a:r>
            <a:r>
              <a:rPr lang="en-US" dirty="0">
                <a:solidFill>
                  <a:srgbClr val="FF0000"/>
                </a:solidFill>
              </a:rPr>
              <a:t>Shall</a:t>
            </a:r>
            <a:r>
              <a:rPr lang="en-US" dirty="0">
                <a:solidFill>
                  <a:prstClr val="black"/>
                </a:solidFill>
              </a:rPr>
              <a:t>, </a:t>
            </a:r>
            <a:r>
              <a:rPr lang="en-US" dirty="0">
                <a:solidFill>
                  <a:srgbClr val="FFC000"/>
                </a:solidFill>
              </a:rPr>
              <a:t>Should</a:t>
            </a:r>
            <a:r>
              <a:rPr lang="en-US" dirty="0">
                <a:solidFill>
                  <a:prstClr val="black"/>
                </a:solidFill>
              </a:rPr>
              <a:t>, </a:t>
            </a:r>
            <a:r>
              <a:rPr lang="en-US" dirty="0">
                <a:solidFill>
                  <a:srgbClr val="00FF00"/>
                </a:solidFill>
              </a:rPr>
              <a:t>May</a:t>
            </a:r>
          </a:p>
          <a:p>
            <a:endParaRPr lang="en-US" dirty="0"/>
          </a:p>
        </p:txBody>
      </p:sp>
    </p:spTree>
    <p:extLst>
      <p:ext uri="{BB962C8B-B14F-4D97-AF65-F5344CB8AC3E}">
        <p14:creationId xmlns:p14="http://schemas.microsoft.com/office/powerpoint/2010/main" val="9189590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Standards Cited for </a:t>
            </a:r>
            <a:br>
              <a:rPr lang="en-US" b="1" dirty="0" smtClean="0"/>
            </a:br>
            <a:r>
              <a:rPr lang="en-US" b="1" dirty="0" smtClean="0"/>
              <a:t>General Industry Work Zones</a:t>
            </a:r>
            <a:endParaRPr lang="en-US" b="1" dirty="0"/>
          </a:p>
        </p:txBody>
      </p:sp>
      <p:sp>
        <p:nvSpPr>
          <p:cNvPr id="3" name="Content Placeholder 2"/>
          <p:cNvSpPr>
            <a:spLocks noGrp="1"/>
          </p:cNvSpPr>
          <p:nvPr>
            <p:ph idx="1"/>
          </p:nvPr>
        </p:nvSpPr>
        <p:spPr>
          <a:xfrm>
            <a:off x="304800" y="1600201"/>
            <a:ext cx="8534400" cy="5029199"/>
          </a:xfrm>
        </p:spPr>
        <p:txBody>
          <a:bodyPr>
            <a:normAutofit/>
          </a:bodyPr>
          <a:lstStyle/>
          <a:p>
            <a:r>
              <a:rPr lang="en-US" dirty="0" smtClean="0"/>
              <a:t>1910.268(d)(1) – Traffic Control in the Telecommunication Industry</a:t>
            </a:r>
          </a:p>
          <a:p>
            <a:pPr lvl="1"/>
            <a:r>
              <a:rPr lang="en-US" dirty="0" smtClean="0"/>
              <a:t>No reference to MUTCD</a:t>
            </a:r>
          </a:p>
          <a:p>
            <a:pPr lvl="1"/>
            <a:r>
              <a:rPr lang="en-US" dirty="0"/>
              <a:t>Channelize traffic and protect </a:t>
            </a:r>
            <a:r>
              <a:rPr lang="en-US" dirty="0" smtClean="0"/>
              <a:t>workers by use of </a:t>
            </a:r>
          </a:p>
          <a:p>
            <a:pPr lvl="2"/>
            <a:r>
              <a:rPr lang="en-US" dirty="0" smtClean="0"/>
              <a:t>Signs</a:t>
            </a:r>
          </a:p>
          <a:p>
            <a:pPr lvl="2"/>
            <a:r>
              <a:rPr lang="en-US" dirty="0" smtClean="0"/>
              <a:t>Flags</a:t>
            </a:r>
          </a:p>
          <a:p>
            <a:pPr lvl="2"/>
            <a:r>
              <a:rPr lang="en-US" dirty="0" smtClean="0"/>
              <a:t>Devices</a:t>
            </a:r>
          </a:p>
          <a:p>
            <a:pPr lvl="2"/>
            <a:r>
              <a:rPr lang="en-US" dirty="0" smtClean="0"/>
              <a:t>Barrier</a:t>
            </a:r>
          </a:p>
          <a:p>
            <a:pPr lvl="2"/>
            <a:r>
              <a:rPr lang="en-US" dirty="0" smtClean="0"/>
              <a:t>Barricades</a:t>
            </a:r>
          </a:p>
        </p:txBody>
      </p:sp>
    </p:spTree>
    <p:extLst>
      <p:ext uri="{BB962C8B-B14F-4D97-AF65-F5344CB8AC3E}">
        <p14:creationId xmlns:p14="http://schemas.microsoft.com/office/powerpoint/2010/main" val="417756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Standards Cited for </a:t>
            </a:r>
            <a:br>
              <a:rPr lang="en-US" b="1" dirty="0" smtClean="0"/>
            </a:br>
            <a:r>
              <a:rPr lang="en-US" b="1" dirty="0" smtClean="0"/>
              <a:t>General Industry Work Zones</a:t>
            </a:r>
            <a:endParaRPr lang="en-US" b="1" dirty="0"/>
          </a:p>
        </p:txBody>
      </p:sp>
      <p:sp>
        <p:nvSpPr>
          <p:cNvPr id="3" name="Content Placeholder 2"/>
          <p:cNvSpPr>
            <a:spLocks noGrp="1"/>
          </p:cNvSpPr>
          <p:nvPr>
            <p:ph idx="1"/>
          </p:nvPr>
        </p:nvSpPr>
        <p:spPr>
          <a:xfrm>
            <a:off x="304800" y="1600201"/>
            <a:ext cx="8534400" cy="5029199"/>
          </a:xfrm>
        </p:spPr>
        <p:txBody>
          <a:bodyPr>
            <a:normAutofit/>
          </a:bodyPr>
          <a:lstStyle/>
          <a:p>
            <a:r>
              <a:rPr lang="en-US" dirty="0" smtClean="0"/>
              <a:t>1910.269(w)(6)(i)- (ii)- Traffic control for “Qualified Employees” exposed to traffic while performing work related to electrical power transmission and distribution lines</a:t>
            </a:r>
          </a:p>
          <a:p>
            <a:pPr lvl="1"/>
            <a:r>
              <a:rPr lang="en-US" dirty="0" smtClean="0"/>
              <a:t>269(w)(6)(i)- Signs and devices must meet 1926.200(g)(2)</a:t>
            </a:r>
          </a:p>
          <a:p>
            <a:pPr lvl="1"/>
            <a:r>
              <a:rPr lang="en-US" dirty="0" smtClean="0"/>
              <a:t>269(w)(6)(ii)- Signs, Flags, Devices</a:t>
            </a:r>
            <a:r>
              <a:rPr lang="en-US" dirty="0"/>
              <a:t> </a:t>
            </a:r>
            <a:r>
              <a:rPr lang="en-US" dirty="0" smtClean="0"/>
              <a:t>to alert and warn traffic</a:t>
            </a:r>
          </a:p>
          <a:p>
            <a:pPr lvl="1"/>
            <a:r>
              <a:rPr lang="en-US" dirty="0" smtClean="0"/>
              <a:t>269(w)(6)(iii)- Use of barricade for further protection </a:t>
            </a:r>
          </a:p>
          <a:p>
            <a:pPr lvl="1"/>
            <a:endParaRPr lang="en-US" dirty="0" smtClean="0"/>
          </a:p>
        </p:txBody>
      </p:sp>
    </p:spTree>
    <p:extLst>
      <p:ext uri="{BB962C8B-B14F-4D97-AF65-F5344CB8AC3E}">
        <p14:creationId xmlns:p14="http://schemas.microsoft.com/office/powerpoint/2010/main" val="7104162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Standards Cited for </a:t>
            </a:r>
            <a:br>
              <a:rPr lang="en-US" b="1" dirty="0" smtClean="0"/>
            </a:br>
            <a:r>
              <a:rPr lang="en-US" b="1" dirty="0" smtClean="0"/>
              <a:t>General Industry Work Zones</a:t>
            </a:r>
            <a:endParaRPr lang="en-US" b="1" dirty="0"/>
          </a:p>
        </p:txBody>
      </p:sp>
      <p:sp>
        <p:nvSpPr>
          <p:cNvPr id="3" name="Content Placeholder 2"/>
          <p:cNvSpPr>
            <a:spLocks noGrp="1"/>
          </p:cNvSpPr>
          <p:nvPr>
            <p:ph idx="1"/>
          </p:nvPr>
        </p:nvSpPr>
        <p:spPr>
          <a:xfrm>
            <a:off x="304800" y="1600201"/>
            <a:ext cx="8534400" cy="5029199"/>
          </a:xfrm>
        </p:spPr>
        <p:txBody>
          <a:bodyPr>
            <a:normAutofit fontScale="92500" lnSpcReduction="10000"/>
          </a:bodyPr>
          <a:lstStyle/>
          <a:p>
            <a:r>
              <a:rPr lang="en-US" dirty="0" smtClean="0"/>
              <a:t>Section 5(a)(1) General Duty Clause</a:t>
            </a:r>
          </a:p>
          <a:p>
            <a:pPr lvl="1"/>
            <a:r>
              <a:rPr lang="en-US" dirty="0" smtClean="0"/>
              <a:t>Struck by hazard from inadequate work zone setup and proximity to vehicular traffic</a:t>
            </a:r>
          </a:p>
          <a:p>
            <a:pPr lvl="1"/>
            <a:r>
              <a:rPr lang="en-US" dirty="0" smtClean="0"/>
              <a:t>Examples of documentation you should use to establish  hazard recognition:</a:t>
            </a:r>
          </a:p>
          <a:p>
            <a:pPr lvl="2"/>
            <a:r>
              <a:rPr lang="en-US" b="1" dirty="0" smtClean="0"/>
              <a:t>MUTCD</a:t>
            </a:r>
          </a:p>
          <a:p>
            <a:pPr lvl="2"/>
            <a:r>
              <a:rPr lang="en-US" b="1" dirty="0" smtClean="0"/>
              <a:t>ANSI/ASSE A10.47-2009</a:t>
            </a:r>
            <a:r>
              <a:rPr lang="en-US" dirty="0" smtClean="0"/>
              <a:t>: Work Zone Safety for Highway Construction- Scope covers “Workers engaged in construction, utility work, maintenance, or repair activities on any area of a highway” and refers asphalt operations to </a:t>
            </a:r>
            <a:r>
              <a:rPr lang="en-US" b="1" dirty="0" smtClean="0"/>
              <a:t>A10.17-1997</a:t>
            </a:r>
          </a:p>
          <a:p>
            <a:pPr lvl="2"/>
            <a:r>
              <a:rPr lang="en-US" b="1" dirty="0" smtClean="0"/>
              <a:t>ANSI A10.17-1997</a:t>
            </a:r>
            <a:r>
              <a:rPr lang="en-US" dirty="0" smtClean="0"/>
              <a:t>: Safe Operating Practices for Hot Mix Asphalt construction- Scope covers “Those operations involving hot mix asphalt mixtures and materials for construction and resurfacing”</a:t>
            </a:r>
          </a:p>
        </p:txBody>
      </p:sp>
    </p:spTree>
    <p:extLst>
      <p:ext uri="{BB962C8B-B14F-4D97-AF65-F5344CB8AC3E}">
        <p14:creationId xmlns:p14="http://schemas.microsoft.com/office/powerpoint/2010/main" val="420540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Citable Edition Policy</a:t>
            </a:r>
            <a:endParaRPr lang="en-US" b="1" dirty="0"/>
          </a:p>
        </p:txBody>
      </p:sp>
      <p:sp>
        <p:nvSpPr>
          <p:cNvPr id="3" name="Content Placeholder 2"/>
          <p:cNvSpPr>
            <a:spLocks noGrp="1"/>
          </p:cNvSpPr>
          <p:nvPr>
            <p:ph idx="1"/>
          </p:nvPr>
        </p:nvSpPr>
        <p:spPr>
          <a:xfrm>
            <a:off x="304800" y="1600201"/>
            <a:ext cx="8534400" cy="5029199"/>
          </a:xfrm>
        </p:spPr>
        <p:txBody>
          <a:bodyPr>
            <a:normAutofit fontScale="92500" lnSpcReduction="10000"/>
          </a:bodyPr>
          <a:lstStyle/>
          <a:p>
            <a:r>
              <a:rPr lang="en-US" dirty="0" smtClean="0"/>
              <a:t>Section XII(B):</a:t>
            </a:r>
          </a:p>
          <a:p>
            <a:pPr lvl="1"/>
            <a:r>
              <a:rPr lang="en-US" dirty="0" smtClean="0"/>
              <a:t>OSHA revised 1926.200(g</a:t>
            </a:r>
            <a:r>
              <a:rPr lang="en-US" dirty="0"/>
              <a:t>)(2) in </a:t>
            </a:r>
            <a:r>
              <a:rPr lang="en-US" dirty="0" smtClean="0"/>
              <a:t>2002 to </a:t>
            </a:r>
            <a:r>
              <a:rPr lang="en-US" dirty="0"/>
              <a:t>adopt and incorporate Revision 3 </a:t>
            </a:r>
            <a:r>
              <a:rPr lang="en-US" dirty="0" smtClean="0"/>
              <a:t>and </a:t>
            </a:r>
            <a:r>
              <a:rPr lang="en-US" dirty="0"/>
              <a:t>the</a:t>
            </a:r>
            <a:r>
              <a:rPr lang="en-US" dirty="0">
                <a:solidFill>
                  <a:srgbClr val="00B050"/>
                </a:solidFill>
              </a:rPr>
              <a:t> option </a:t>
            </a:r>
            <a:r>
              <a:rPr lang="en-US" dirty="0"/>
              <a:t>to comply with the Millennium </a:t>
            </a:r>
            <a:r>
              <a:rPr lang="en-US" dirty="0" smtClean="0"/>
              <a:t>Edition</a:t>
            </a:r>
          </a:p>
          <a:p>
            <a:pPr lvl="2"/>
            <a:r>
              <a:rPr lang="en-US" dirty="0"/>
              <a:t>C</a:t>
            </a:r>
            <a:r>
              <a:rPr lang="en-US" dirty="0" smtClean="0"/>
              <a:t>ite </a:t>
            </a:r>
            <a:r>
              <a:rPr lang="en-US" dirty="0"/>
              <a:t>the </a:t>
            </a:r>
            <a:r>
              <a:rPr lang="en-US" dirty="0">
                <a:solidFill>
                  <a:srgbClr val="FF0000"/>
                </a:solidFill>
              </a:rPr>
              <a:t>1988 Edition, Revision </a:t>
            </a:r>
            <a:r>
              <a:rPr lang="en-US" dirty="0" smtClean="0">
                <a:solidFill>
                  <a:srgbClr val="FF0000"/>
                </a:solidFill>
              </a:rPr>
              <a:t>3</a:t>
            </a:r>
            <a:r>
              <a:rPr lang="en-US" dirty="0">
                <a:solidFill>
                  <a:srgbClr val="FF0000"/>
                </a:solidFill>
              </a:rPr>
              <a:t> by default</a:t>
            </a:r>
          </a:p>
          <a:p>
            <a:pPr lvl="2"/>
            <a:r>
              <a:rPr lang="en-US" dirty="0" smtClean="0"/>
              <a:t>Cite </a:t>
            </a:r>
            <a:r>
              <a:rPr lang="en-US" dirty="0"/>
              <a:t>the Millennium Edition when the employer indicates this is the Edition used at the work </a:t>
            </a:r>
            <a:r>
              <a:rPr lang="en-US" dirty="0" smtClean="0"/>
              <a:t>zone </a:t>
            </a:r>
            <a:endParaRPr lang="en-US" dirty="0"/>
          </a:p>
          <a:p>
            <a:pPr lvl="1"/>
            <a:r>
              <a:rPr lang="en-US" dirty="0"/>
              <a:t>2009 </a:t>
            </a:r>
            <a:r>
              <a:rPr lang="en-US" dirty="0" smtClean="0"/>
              <a:t>Edition is the </a:t>
            </a:r>
            <a:r>
              <a:rPr lang="en-US" dirty="0"/>
              <a:t>most recent edition of the MUTCD </a:t>
            </a:r>
            <a:endParaRPr lang="en-US" dirty="0" smtClean="0"/>
          </a:p>
          <a:p>
            <a:pPr lvl="2"/>
            <a:r>
              <a:rPr lang="en-US" dirty="0" smtClean="0"/>
              <a:t>Under </a:t>
            </a:r>
            <a:r>
              <a:rPr lang="en-US" dirty="0"/>
              <a:t>OSHA's </a:t>
            </a:r>
            <a:r>
              <a:rPr lang="en-US" i="1" dirty="0"/>
              <a:t>de minimis </a:t>
            </a:r>
            <a:r>
              <a:rPr lang="en-US" dirty="0"/>
              <a:t>policy, compliance with more current DOT requirements, </a:t>
            </a:r>
            <a:r>
              <a:rPr lang="en-US" dirty="0" smtClean="0"/>
              <a:t>ANSI requirements, or </a:t>
            </a:r>
            <a:r>
              <a:rPr lang="en-US" dirty="0"/>
              <a:t>other applicable nationally recognized consensus standards, is acceptable so long as such standards are </a:t>
            </a:r>
            <a:r>
              <a:rPr lang="en-US" dirty="0">
                <a:solidFill>
                  <a:srgbClr val="FF0000"/>
                </a:solidFill>
              </a:rPr>
              <a:t>at least as protective </a:t>
            </a:r>
            <a:r>
              <a:rPr lang="en-US" dirty="0"/>
              <a:t>as the OSHA requirement. </a:t>
            </a:r>
            <a:endParaRPr lang="en-US" dirty="0" smtClean="0"/>
          </a:p>
        </p:txBody>
      </p:sp>
    </p:spTree>
    <p:extLst>
      <p:ext uri="{BB962C8B-B14F-4D97-AF65-F5344CB8AC3E}">
        <p14:creationId xmlns:p14="http://schemas.microsoft.com/office/powerpoint/2010/main" val="9554796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Traffic Signs</a:t>
            </a:r>
            <a:endParaRPr lang="en-US" b="1" dirty="0"/>
          </a:p>
        </p:txBody>
      </p:sp>
      <p:sp>
        <p:nvSpPr>
          <p:cNvPr id="3" name="Content Placeholder 2"/>
          <p:cNvSpPr>
            <a:spLocks noGrp="1"/>
          </p:cNvSpPr>
          <p:nvPr>
            <p:ph idx="1"/>
          </p:nvPr>
        </p:nvSpPr>
        <p:spPr>
          <a:xfrm>
            <a:off x="228600" y="1417637"/>
            <a:ext cx="8763000" cy="5211763"/>
          </a:xfrm>
        </p:spPr>
        <p:txBody>
          <a:bodyPr>
            <a:normAutofit lnSpcReduction="10000"/>
          </a:bodyPr>
          <a:lstStyle/>
          <a:p>
            <a:pPr marL="0" indent="0" algn="ctr">
              <a:buNone/>
            </a:pPr>
            <a:r>
              <a:rPr lang="en-US" i="1" dirty="0" smtClean="0"/>
              <a:t>1926. 200(g)(1) - Construction </a:t>
            </a:r>
            <a:r>
              <a:rPr lang="en-US" i="1" dirty="0"/>
              <a:t>areas shall be posted with legible traffic signs at points of </a:t>
            </a:r>
            <a:r>
              <a:rPr lang="en-US" i="1" dirty="0" smtClean="0"/>
              <a:t>hazard</a:t>
            </a:r>
          </a:p>
          <a:p>
            <a:pPr marL="0" indent="0" algn="ctr">
              <a:buNone/>
            </a:pPr>
            <a:endParaRPr lang="en-US" sz="2400" i="1" dirty="0" smtClean="0"/>
          </a:p>
          <a:p>
            <a:r>
              <a:rPr lang="en-US" dirty="0" smtClean="0"/>
              <a:t>Cite when there is </a:t>
            </a:r>
            <a:r>
              <a:rPr lang="en-US" u="sng" dirty="0" smtClean="0"/>
              <a:t>NO</a:t>
            </a:r>
            <a:r>
              <a:rPr lang="en-US" dirty="0" smtClean="0"/>
              <a:t> traffic sign warning of a point of hazard  </a:t>
            </a:r>
            <a:r>
              <a:rPr lang="en-US" u="sng" dirty="0" smtClean="0"/>
              <a:t>OR</a:t>
            </a:r>
            <a:r>
              <a:rPr lang="en-US" dirty="0" smtClean="0"/>
              <a:t> the traffic sign at the point of hazard is illegible</a:t>
            </a:r>
          </a:p>
          <a:p>
            <a:r>
              <a:rPr lang="en-US" dirty="0" smtClean="0"/>
              <a:t>Use provisions of the MUTCD, including non-mandatory provisions to identify points of hazards</a:t>
            </a:r>
          </a:p>
          <a:p>
            <a:r>
              <a:rPr lang="en-US" dirty="0" smtClean="0"/>
              <a:t>Example citation in Appendix D of Directive </a:t>
            </a:r>
            <a:endParaRPr lang="en-US" dirty="0"/>
          </a:p>
        </p:txBody>
      </p:sp>
    </p:spTree>
    <p:extLst>
      <p:ext uri="{BB962C8B-B14F-4D97-AF65-F5344CB8AC3E}">
        <p14:creationId xmlns:p14="http://schemas.microsoft.com/office/powerpoint/2010/main" val="18029118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Mandatory provisions under </a:t>
            </a:r>
            <a:r>
              <a:rPr lang="en-US" i="1" dirty="0">
                <a:solidFill>
                  <a:prstClr val="black"/>
                </a:solidFill>
              </a:rPr>
              <a:t>1926.200(g</a:t>
            </a:r>
            <a:r>
              <a:rPr lang="en-US" i="1" dirty="0" smtClean="0">
                <a:solidFill>
                  <a:prstClr val="black"/>
                </a:solidFill>
              </a:rPr>
              <a:t>)(1)</a:t>
            </a:r>
          </a:p>
          <a:p>
            <a:pPr lvl="1"/>
            <a:r>
              <a:rPr lang="en-US" i="1" dirty="0" smtClean="0">
                <a:solidFill>
                  <a:prstClr val="black"/>
                </a:solidFill>
              </a:rPr>
              <a:t>Be Aware There Are </a:t>
            </a:r>
            <a:r>
              <a:rPr lang="en-US" b="1" i="1" u="sng" dirty="0" smtClean="0">
                <a:solidFill>
                  <a:srgbClr val="FF0000"/>
                </a:solidFill>
              </a:rPr>
              <a:t>Differences</a:t>
            </a:r>
            <a:r>
              <a:rPr lang="en-US" i="1" dirty="0" smtClean="0">
                <a:solidFill>
                  <a:prstClr val="black"/>
                </a:solidFill>
              </a:rPr>
              <a:t> between 1988 Edition and Millennium</a:t>
            </a:r>
            <a:r>
              <a:rPr lang="en-US" i="1" dirty="0">
                <a:solidFill>
                  <a:prstClr val="black"/>
                </a:solidFill>
              </a:rPr>
              <a:t>	</a:t>
            </a:r>
            <a:endParaRPr lang="en-US" dirty="0" smtClean="0"/>
          </a:p>
          <a:p>
            <a:pPr lvl="2"/>
            <a:r>
              <a:rPr lang="en-US" dirty="0" smtClean="0"/>
              <a:t>6F-1b(2) 1988 Edition states that “When roadway is obstructed or closed, advance warning signs are required to alert traffic well in advance…” ---  Also it states in 6H-2(e) “When a lane is closed on a multilane road……Typically the advance warning area contains three signs such as  Road Work Ahead, Right or Left Lane Closed Ahead, and Lane Reduction Sign.”</a:t>
            </a:r>
          </a:p>
          <a:p>
            <a:pPr lvl="2"/>
            <a:r>
              <a:rPr lang="en-US" dirty="0" smtClean="0"/>
              <a:t>(6F.21) Millennium Edition states that “The LANE CLOSED </a:t>
            </a:r>
            <a:r>
              <a:rPr lang="en-US" dirty="0"/>
              <a:t>s</a:t>
            </a:r>
            <a:r>
              <a:rPr lang="en-US" dirty="0" smtClean="0"/>
              <a:t>ign shall be used in advance of that point where one or more through lanes of a multiple lane roadway are closed.”</a:t>
            </a:r>
          </a:p>
          <a:p>
            <a:pPr marL="914400" lvl="2" indent="0">
              <a:buNone/>
            </a:pPr>
            <a:endParaRPr lang="en-US" dirty="0" smtClean="0"/>
          </a:p>
        </p:txBody>
      </p:sp>
    </p:spTree>
    <p:extLst>
      <p:ext uri="{BB962C8B-B14F-4D97-AF65-F5344CB8AC3E}">
        <p14:creationId xmlns:p14="http://schemas.microsoft.com/office/powerpoint/2010/main" val="1976248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Mandatory provisions under </a:t>
            </a:r>
            <a:r>
              <a:rPr lang="en-US" i="1" dirty="0">
                <a:solidFill>
                  <a:prstClr val="black"/>
                </a:solidFill>
              </a:rPr>
              <a:t>1926.200(g</a:t>
            </a:r>
            <a:r>
              <a:rPr lang="en-US" i="1" dirty="0" smtClean="0">
                <a:solidFill>
                  <a:prstClr val="black"/>
                </a:solidFill>
              </a:rPr>
              <a:t>)(1)</a:t>
            </a:r>
          </a:p>
          <a:p>
            <a:pPr lvl="1"/>
            <a:r>
              <a:rPr lang="en-US" i="1" dirty="0" smtClean="0">
                <a:solidFill>
                  <a:prstClr val="black"/>
                </a:solidFill>
              </a:rPr>
              <a:t>Be Aware There Are </a:t>
            </a:r>
            <a:r>
              <a:rPr lang="en-US" b="1" i="1" u="sng" dirty="0" smtClean="0">
                <a:solidFill>
                  <a:srgbClr val="FF0000"/>
                </a:solidFill>
              </a:rPr>
              <a:t>Similarities</a:t>
            </a:r>
            <a:r>
              <a:rPr lang="en-US" i="1" dirty="0" smtClean="0">
                <a:solidFill>
                  <a:prstClr val="black"/>
                </a:solidFill>
              </a:rPr>
              <a:t> between 1988 Edition and Millennium</a:t>
            </a:r>
          </a:p>
          <a:p>
            <a:pPr lvl="2"/>
            <a:r>
              <a:rPr lang="en-US" i="1" dirty="0">
                <a:solidFill>
                  <a:prstClr val="black"/>
                </a:solidFill>
              </a:rPr>
              <a:t>Use only for NO signs or ILLEGIBLE </a:t>
            </a:r>
            <a:r>
              <a:rPr lang="en-US" i="1" dirty="0" smtClean="0">
                <a:solidFill>
                  <a:prstClr val="black"/>
                </a:solidFill>
              </a:rPr>
              <a:t>signs *if </a:t>
            </a:r>
            <a:r>
              <a:rPr lang="en-US" i="1" dirty="0">
                <a:solidFill>
                  <a:prstClr val="black"/>
                </a:solidFill>
              </a:rPr>
              <a:t>the signs are WRONG use 1926.200(g)(2</a:t>
            </a:r>
            <a:r>
              <a:rPr lang="en-US" i="1" dirty="0" smtClean="0">
                <a:solidFill>
                  <a:prstClr val="black"/>
                </a:solidFill>
              </a:rPr>
              <a:t>)</a:t>
            </a:r>
            <a:endParaRPr lang="en-US" dirty="0" smtClean="0"/>
          </a:p>
          <a:p>
            <a:pPr lvl="1"/>
            <a:r>
              <a:rPr lang="en-US" dirty="0" smtClean="0"/>
              <a:t>6G-2b(4) 1988 Edition: “Advance warning </a:t>
            </a:r>
            <a:r>
              <a:rPr lang="en-US" dirty="0" smtClean="0">
                <a:solidFill>
                  <a:srgbClr val="FF0000"/>
                </a:solidFill>
              </a:rPr>
              <a:t>must provide</a:t>
            </a:r>
            <a:r>
              <a:rPr lang="en-US" dirty="0" smtClean="0"/>
              <a:t> a </a:t>
            </a:r>
            <a:r>
              <a:rPr lang="en-US" dirty="0" smtClean="0">
                <a:solidFill>
                  <a:srgbClr val="FF0000"/>
                </a:solidFill>
              </a:rPr>
              <a:t>general message </a:t>
            </a:r>
            <a:r>
              <a:rPr lang="en-US" dirty="0" smtClean="0"/>
              <a:t>that work is taking place, </a:t>
            </a:r>
            <a:r>
              <a:rPr lang="en-US" dirty="0" smtClean="0">
                <a:solidFill>
                  <a:srgbClr val="FF0000"/>
                </a:solidFill>
              </a:rPr>
              <a:t>information</a:t>
            </a:r>
            <a:r>
              <a:rPr lang="en-US" dirty="0" smtClean="0"/>
              <a:t> about specific </a:t>
            </a:r>
            <a:r>
              <a:rPr lang="en-US" dirty="0" smtClean="0">
                <a:solidFill>
                  <a:srgbClr val="FF0000"/>
                </a:solidFill>
              </a:rPr>
              <a:t>hazards</a:t>
            </a:r>
            <a:r>
              <a:rPr lang="en-US" dirty="0" smtClean="0"/>
              <a:t>, and </a:t>
            </a:r>
            <a:r>
              <a:rPr lang="en-US" dirty="0" smtClean="0">
                <a:solidFill>
                  <a:srgbClr val="FF0000"/>
                </a:solidFill>
              </a:rPr>
              <a:t>actions the driver must take</a:t>
            </a:r>
            <a:r>
              <a:rPr lang="en-US" dirty="0" smtClean="0"/>
              <a:t> to drive through the temporary  traffic control zone.”</a:t>
            </a:r>
          </a:p>
          <a:p>
            <a:pPr marL="457200" lvl="1" indent="0">
              <a:buNone/>
            </a:pPr>
            <a:endParaRPr lang="en-US" dirty="0" smtClean="0"/>
          </a:p>
          <a:p>
            <a:pPr lvl="1"/>
            <a:r>
              <a:rPr lang="en-US" dirty="0" smtClean="0">
                <a:solidFill>
                  <a:prstClr val="black"/>
                </a:solidFill>
              </a:rPr>
              <a:t>6G.03 Millennium Edition: “When the work space is within the traveled way, except for short-duration and mobile operations, advance warning </a:t>
            </a:r>
            <a:r>
              <a:rPr lang="en-US" dirty="0" smtClean="0">
                <a:solidFill>
                  <a:srgbClr val="FF0000"/>
                </a:solidFill>
              </a:rPr>
              <a:t>shall provide</a:t>
            </a:r>
            <a:r>
              <a:rPr lang="en-US" dirty="0" smtClean="0">
                <a:solidFill>
                  <a:prstClr val="black"/>
                </a:solidFill>
              </a:rPr>
              <a:t> a </a:t>
            </a:r>
            <a:r>
              <a:rPr lang="en-US" dirty="0" smtClean="0">
                <a:solidFill>
                  <a:srgbClr val="FF0000"/>
                </a:solidFill>
              </a:rPr>
              <a:t>general message </a:t>
            </a:r>
            <a:r>
              <a:rPr lang="en-US" dirty="0" smtClean="0">
                <a:solidFill>
                  <a:prstClr val="black"/>
                </a:solidFill>
              </a:rPr>
              <a:t>that work is taking place, shall supply </a:t>
            </a:r>
            <a:r>
              <a:rPr lang="en-US" dirty="0" smtClean="0">
                <a:solidFill>
                  <a:srgbClr val="FF0000"/>
                </a:solidFill>
              </a:rPr>
              <a:t>information</a:t>
            </a:r>
            <a:r>
              <a:rPr lang="en-US" dirty="0" smtClean="0">
                <a:solidFill>
                  <a:prstClr val="black"/>
                </a:solidFill>
              </a:rPr>
              <a:t> about highway conditions, </a:t>
            </a:r>
            <a:r>
              <a:rPr lang="en-US" dirty="0" smtClean="0"/>
              <a:t>and </a:t>
            </a:r>
            <a:r>
              <a:rPr lang="en-US" dirty="0" smtClean="0">
                <a:solidFill>
                  <a:srgbClr val="FF0000"/>
                </a:solidFill>
              </a:rPr>
              <a:t>shall indicate how motor vehicle traffic can move through </a:t>
            </a:r>
            <a:r>
              <a:rPr lang="en-US" dirty="0" smtClean="0">
                <a:solidFill>
                  <a:prstClr val="black"/>
                </a:solidFill>
              </a:rPr>
              <a:t>the temporary traffic control zone.”</a:t>
            </a:r>
            <a:endParaRPr lang="en-US" dirty="0">
              <a:solidFill>
                <a:prstClr val="black"/>
              </a:solidFill>
            </a:endParaRPr>
          </a:p>
          <a:p>
            <a:pPr lvl="2"/>
            <a:endParaRPr lang="en-US" dirty="0" smtClean="0"/>
          </a:p>
          <a:p>
            <a:pPr lvl="2"/>
            <a:endParaRPr lang="en-US" dirty="0" smtClean="0"/>
          </a:p>
        </p:txBody>
      </p:sp>
    </p:spTree>
    <p:extLst>
      <p:ext uri="{BB962C8B-B14F-4D97-AF65-F5344CB8AC3E}">
        <p14:creationId xmlns:p14="http://schemas.microsoft.com/office/powerpoint/2010/main" val="16094163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Traffic Control Signs and Devices</a:t>
            </a:r>
            <a:endParaRPr lang="en-US" b="1" dirty="0"/>
          </a:p>
        </p:txBody>
      </p:sp>
      <p:sp>
        <p:nvSpPr>
          <p:cNvPr id="3" name="Content Placeholder 2"/>
          <p:cNvSpPr>
            <a:spLocks noGrp="1"/>
          </p:cNvSpPr>
          <p:nvPr>
            <p:ph idx="1"/>
          </p:nvPr>
        </p:nvSpPr>
        <p:spPr>
          <a:xfrm>
            <a:off x="457200" y="1371600"/>
            <a:ext cx="8229600" cy="5181600"/>
          </a:xfrm>
        </p:spPr>
        <p:txBody>
          <a:bodyPr>
            <a:normAutofit lnSpcReduction="10000"/>
          </a:bodyPr>
          <a:lstStyle/>
          <a:p>
            <a:pPr marL="0" indent="0" algn="ctr">
              <a:buNone/>
            </a:pPr>
            <a:r>
              <a:rPr lang="en-US" i="1" dirty="0" smtClean="0"/>
              <a:t>1926.200(g)(2) – All </a:t>
            </a:r>
            <a:r>
              <a:rPr lang="en-US" i="1" dirty="0"/>
              <a:t>traffic control signs or devices used for protection of construction workers shall conform to Part VI of the Manual of Uniform Traffic Control Devices </a:t>
            </a:r>
            <a:r>
              <a:rPr lang="en-US" i="1" dirty="0" smtClean="0"/>
              <a:t>(MUTCD), </a:t>
            </a:r>
            <a:r>
              <a:rPr lang="en-US" i="1" dirty="0"/>
              <a:t>1988 Edition, Revision 3, September 3, 1993, FHWA-SA-94-027 </a:t>
            </a:r>
            <a:r>
              <a:rPr lang="en-US" b="1" i="1" u="sng" dirty="0" smtClean="0">
                <a:effectLst>
                  <a:outerShdw blurRad="38100" dist="38100" dir="2700000" algn="tl">
                    <a:srgbClr val="000000">
                      <a:alpha val="43137"/>
                    </a:srgbClr>
                  </a:outerShdw>
                </a:effectLst>
              </a:rPr>
              <a:t>OR</a:t>
            </a:r>
            <a:r>
              <a:rPr lang="en-US" i="1" dirty="0" smtClean="0"/>
              <a:t> </a:t>
            </a:r>
            <a:r>
              <a:rPr lang="en-US" i="1" dirty="0"/>
              <a:t>Part VI of the Manual on Uniform Traffic Control Devices, Millennium Edition, December 2000, FHWA, which are incorporated by reference</a:t>
            </a:r>
            <a:r>
              <a:rPr lang="en-US" i="1" dirty="0" smtClean="0"/>
              <a:t>.</a:t>
            </a:r>
          </a:p>
          <a:p>
            <a:pPr marL="0" indent="0" algn="ctr">
              <a:buNone/>
            </a:pPr>
            <a:endParaRPr lang="en-US" i="1" dirty="0"/>
          </a:p>
          <a:p>
            <a:pPr lvl="0"/>
            <a:r>
              <a:rPr lang="en-US" dirty="0">
                <a:solidFill>
                  <a:prstClr val="black"/>
                </a:solidFill>
              </a:rPr>
              <a:t>Example citation in Appendix D of Directive </a:t>
            </a:r>
          </a:p>
        </p:txBody>
      </p:sp>
    </p:spTree>
    <p:extLst>
      <p:ext uri="{BB962C8B-B14F-4D97-AF65-F5344CB8AC3E}">
        <p14:creationId xmlns:p14="http://schemas.microsoft.com/office/powerpoint/2010/main" val="39638385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6C-2b (6C.05)- Channelization</a:t>
            </a:r>
          </a:p>
          <a:p>
            <a:pPr lvl="2"/>
            <a:r>
              <a:rPr lang="en-US" dirty="0" smtClean="0"/>
              <a:t>6H-2e (6G.11)- Merging taper for lane closure on multi-lane road</a:t>
            </a:r>
          </a:p>
          <a:p>
            <a:pPr marL="914400" lvl="2" indent="0">
              <a:buNone/>
            </a:pPr>
            <a:endParaRPr lang="en-US" dirty="0" smtClean="0"/>
          </a:p>
        </p:txBody>
      </p:sp>
    </p:spTree>
    <p:extLst>
      <p:ext uri="{BB962C8B-B14F-4D97-AF65-F5344CB8AC3E}">
        <p14:creationId xmlns:p14="http://schemas.microsoft.com/office/powerpoint/2010/main" val="8327499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lnSpcReduction="10000"/>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6D-1 (6D.01)- Requirement for devices to be crashworthy</a:t>
            </a:r>
          </a:p>
          <a:p>
            <a:pPr lvl="2"/>
            <a:r>
              <a:rPr lang="en-US" dirty="0" smtClean="0"/>
              <a:t>6F-1 (6F.02)- Signs</a:t>
            </a:r>
          </a:p>
          <a:p>
            <a:pPr lvl="3"/>
            <a:r>
              <a:rPr lang="en-US" dirty="0" smtClean="0"/>
              <a:t>Retro reflective signs at night and their condition</a:t>
            </a:r>
          </a:p>
          <a:p>
            <a:pPr lvl="3"/>
            <a:r>
              <a:rPr lang="en-US" dirty="0" smtClean="0"/>
              <a:t>Flags and warning lights not blocking signs</a:t>
            </a:r>
          </a:p>
          <a:p>
            <a:pPr lvl="3"/>
            <a:r>
              <a:rPr lang="en-US" dirty="0" smtClean="0"/>
              <a:t>Colors, sizes, and deviations</a:t>
            </a:r>
          </a:p>
          <a:p>
            <a:pPr lvl="2"/>
            <a:r>
              <a:rPr lang="en-US" dirty="0" smtClean="0"/>
              <a:t>6F-1a(1) (6F.05)- Regulatory signs authorized</a:t>
            </a:r>
          </a:p>
          <a:p>
            <a:pPr lvl="2"/>
            <a:r>
              <a:rPr lang="en-US" dirty="0" smtClean="0"/>
              <a:t>6F-1a(3) (6F.07)- Regulatory signs covered when temporary signs are different</a:t>
            </a:r>
          </a:p>
        </p:txBody>
      </p:sp>
    </p:spTree>
    <p:extLst>
      <p:ext uri="{BB962C8B-B14F-4D97-AF65-F5344CB8AC3E}">
        <p14:creationId xmlns:p14="http://schemas.microsoft.com/office/powerpoint/2010/main" val="1203038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http://mutcd.fhwa.dot.gov</a:t>
            </a:r>
          </a:p>
        </p:txBody>
      </p:sp>
      <p:pic>
        <p:nvPicPr>
          <p:cNvPr id="7170" name="Picture 2" descr="http://mutcd.fhwa.dot.gov/htm/2009/images/cove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34211" y="3048000"/>
            <a:ext cx="2833589" cy="366949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utcd.fhwa.dot.gov/images/2000r1cove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23161" y="2032251"/>
            <a:ext cx="2811258" cy="368274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osha.gov/doc/highway_workzones/mutcd/images/cove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1178377"/>
            <a:ext cx="2895600" cy="377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2891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lnSpcReduction="10000"/>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6F-1 (6F.15)- Shape and color for signs</a:t>
            </a:r>
          </a:p>
          <a:p>
            <a:pPr lvl="2"/>
            <a:r>
              <a:rPr lang="en-US" dirty="0" smtClean="0"/>
              <a:t>6F-1b(23) (6F.45)- Advisory speed plaque</a:t>
            </a:r>
          </a:p>
          <a:p>
            <a:pPr lvl="2"/>
            <a:r>
              <a:rPr lang="en-US" dirty="0" smtClean="0"/>
              <a:t>6F-1 (6F.02)- Colors for guide signs</a:t>
            </a:r>
          </a:p>
          <a:p>
            <a:pPr lvl="2"/>
            <a:r>
              <a:rPr lang="en-US" dirty="0" smtClean="0"/>
              <a:t>6F-1c(4) (6F.50)- Marking of detours</a:t>
            </a:r>
          </a:p>
          <a:p>
            <a:pPr lvl="2"/>
            <a:r>
              <a:rPr lang="en-US" dirty="0" smtClean="0"/>
              <a:t>6F-2a(1)(a) (6F.52)- Auto adjusting Portable Changing Message Sign brightness (PCMS)</a:t>
            </a:r>
          </a:p>
          <a:p>
            <a:pPr lvl="2"/>
            <a:r>
              <a:rPr lang="en-US" dirty="0" smtClean="0"/>
              <a:t>6F-2a(1) (6F.52)- PCMS control system</a:t>
            </a:r>
          </a:p>
          <a:p>
            <a:pPr lvl="2"/>
            <a:r>
              <a:rPr lang="en-US" dirty="0" smtClean="0"/>
              <a:t>6F-2a(1)(d) (6F.52)- Mounting of PCMS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8950" y="2286000"/>
            <a:ext cx="2076450" cy="17240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77000" y="4800600"/>
            <a:ext cx="2438400" cy="1733550"/>
          </a:xfrm>
          <a:prstGeom prst="rect">
            <a:avLst/>
          </a:prstGeom>
        </p:spPr>
      </p:pic>
    </p:spTree>
    <p:extLst>
      <p:ext uri="{BB962C8B-B14F-4D97-AF65-F5344CB8AC3E}">
        <p14:creationId xmlns:p14="http://schemas.microsoft.com/office/powerpoint/2010/main" val="16773575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lnSpcReduction="10000"/>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6F-3a (6F.53)- Arrow boards</a:t>
            </a:r>
          </a:p>
          <a:p>
            <a:pPr lvl="3"/>
            <a:r>
              <a:rPr lang="en-US" dirty="0" smtClean="0"/>
              <a:t>Shape, finish</a:t>
            </a:r>
          </a:p>
          <a:p>
            <a:pPr lvl="3"/>
            <a:r>
              <a:rPr lang="en-US" dirty="0" smtClean="0"/>
              <a:t>Mounting</a:t>
            </a:r>
          </a:p>
          <a:p>
            <a:pPr lvl="3"/>
            <a:r>
              <a:rPr lang="en-US" dirty="0" smtClean="0"/>
              <a:t>Mode selections</a:t>
            </a:r>
          </a:p>
          <a:p>
            <a:pPr lvl="3"/>
            <a:r>
              <a:rPr lang="en-US" dirty="0" smtClean="0"/>
              <a:t>Capabilities/ parameters</a:t>
            </a:r>
          </a:p>
          <a:p>
            <a:pPr lvl="2"/>
            <a:r>
              <a:rPr lang="en-US" dirty="0" smtClean="0"/>
              <a:t>6F-3b (6F.53)- Arrow board use</a:t>
            </a:r>
          </a:p>
          <a:p>
            <a:pPr lvl="3"/>
            <a:r>
              <a:rPr lang="en-US" dirty="0" smtClean="0"/>
              <a:t>Caution mode for shoulder or near shoulder</a:t>
            </a:r>
          </a:p>
          <a:p>
            <a:pPr lvl="3"/>
            <a:r>
              <a:rPr lang="en-US" dirty="0" smtClean="0"/>
              <a:t>Vehicles with arrow boards must have rotating or strobe lights</a:t>
            </a:r>
          </a:p>
          <a:p>
            <a:pPr lvl="3"/>
            <a:r>
              <a:rPr lang="en-US" dirty="0" smtClean="0"/>
              <a:t>Not used for a shift of all lanes on multi-lane roads</a:t>
            </a:r>
          </a:p>
          <a:p>
            <a:pPr lvl="3"/>
            <a:r>
              <a:rPr lang="en-US" dirty="0" smtClean="0"/>
              <a:t>Generally means a lane drop</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5600" y="2171700"/>
            <a:ext cx="2057400" cy="2628900"/>
          </a:xfrm>
          <a:prstGeom prst="rect">
            <a:avLst/>
          </a:prstGeom>
        </p:spPr>
      </p:pic>
    </p:spTree>
    <p:extLst>
      <p:ext uri="{BB962C8B-B14F-4D97-AF65-F5344CB8AC3E}">
        <p14:creationId xmlns:p14="http://schemas.microsoft.com/office/powerpoint/2010/main" val="42385646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6F-1c(2) (6F.54)- Requirements of high-level warning devices</a:t>
            </a:r>
          </a:p>
          <a:p>
            <a:pPr lvl="2"/>
            <a:r>
              <a:rPr lang="en-US" dirty="0" smtClean="0"/>
              <a:t>6F-5 (6F.55)- Channelizing Devices</a:t>
            </a:r>
          </a:p>
          <a:p>
            <a:pPr lvl="3"/>
            <a:r>
              <a:rPr lang="en-US" dirty="0" smtClean="0"/>
              <a:t>Warning light requirements</a:t>
            </a:r>
          </a:p>
          <a:p>
            <a:pPr lvl="3"/>
            <a:r>
              <a:rPr lang="en-US" dirty="0" smtClean="0"/>
              <a:t>Retro reflective material requirements</a:t>
            </a:r>
          </a:p>
          <a:p>
            <a:pPr lvl="3"/>
            <a:r>
              <a:rPr lang="en-US" dirty="0" smtClean="0"/>
              <a:t>Replace if damaged or lost reflective material</a:t>
            </a:r>
          </a:p>
          <a:p>
            <a:pPr marL="914400" lvl="2"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800" y="3900487"/>
            <a:ext cx="1600200" cy="2409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19800" y="5043486"/>
            <a:ext cx="990600" cy="1362075"/>
          </a:xfrm>
          <a:prstGeom prst="rect">
            <a:avLst/>
          </a:prstGeom>
        </p:spPr>
      </p:pic>
    </p:spTree>
    <p:extLst>
      <p:ext uri="{BB962C8B-B14F-4D97-AF65-F5344CB8AC3E}">
        <p14:creationId xmlns:p14="http://schemas.microsoft.com/office/powerpoint/2010/main" val="23631014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6F-5b(1) (6F.56)- Cones</a:t>
            </a:r>
          </a:p>
          <a:p>
            <a:pPr lvl="3"/>
            <a:r>
              <a:rPr lang="en-US" dirty="0" smtClean="0"/>
              <a:t>Materials</a:t>
            </a:r>
          </a:p>
          <a:p>
            <a:pPr lvl="3"/>
            <a:r>
              <a:rPr lang="en-US" dirty="0" smtClean="0"/>
              <a:t>Colors</a:t>
            </a:r>
          </a:p>
          <a:p>
            <a:pPr lvl="3"/>
            <a:r>
              <a:rPr lang="en-US" dirty="0" smtClean="0"/>
              <a:t>Day and Nighttime requirements</a:t>
            </a:r>
          </a:p>
          <a:p>
            <a:pPr lvl="3"/>
            <a:r>
              <a:rPr lang="en-US" dirty="0" smtClean="0"/>
              <a:t>Retro reflective material sizes and requirements</a:t>
            </a: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8800" y="4572000"/>
            <a:ext cx="2990850" cy="2057400"/>
          </a:xfrm>
          <a:prstGeom prst="rect">
            <a:avLst/>
          </a:prstGeom>
        </p:spPr>
      </p:pic>
    </p:spTree>
    <p:extLst>
      <p:ext uri="{BB962C8B-B14F-4D97-AF65-F5344CB8AC3E}">
        <p14:creationId xmlns:p14="http://schemas.microsoft.com/office/powerpoint/2010/main" val="18776074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6F-5c(1) (6F.57)- Tubular markers</a:t>
            </a:r>
          </a:p>
          <a:p>
            <a:pPr lvl="3"/>
            <a:r>
              <a:rPr lang="en-US" dirty="0" smtClean="0"/>
              <a:t>Materials</a:t>
            </a:r>
          </a:p>
          <a:p>
            <a:pPr lvl="3"/>
            <a:r>
              <a:rPr lang="en-US" dirty="0" smtClean="0"/>
              <a:t>Colors</a:t>
            </a:r>
          </a:p>
          <a:p>
            <a:pPr lvl="3"/>
            <a:r>
              <a:rPr lang="en-US" dirty="0" smtClean="0"/>
              <a:t>Day and Nighttime requirements</a:t>
            </a:r>
          </a:p>
          <a:p>
            <a:pPr lvl="3"/>
            <a:r>
              <a:rPr lang="en-US" dirty="0" smtClean="0"/>
              <a:t>Retro reflective material sizes and requirements</a:t>
            </a:r>
          </a:p>
          <a:p>
            <a:pPr lvl="3"/>
            <a:r>
              <a:rPr lang="en-US" dirty="0" smtClean="0"/>
              <a:t>Attachment requirements</a:t>
            </a: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0" y="4548187"/>
            <a:ext cx="3390900" cy="2238375"/>
          </a:xfrm>
          <a:prstGeom prst="rect">
            <a:avLst/>
          </a:prstGeom>
        </p:spPr>
      </p:pic>
    </p:spTree>
    <p:extLst>
      <p:ext uri="{BB962C8B-B14F-4D97-AF65-F5344CB8AC3E}">
        <p14:creationId xmlns:p14="http://schemas.microsoft.com/office/powerpoint/2010/main" val="21379270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6F-5d(1) (6F.58)- Vertical Panels</a:t>
            </a:r>
          </a:p>
          <a:p>
            <a:pPr lvl="3"/>
            <a:r>
              <a:rPr lang="en-US" dirty="0" smtClean="0"/>
              <a:t>Materials</a:t>
            </a:r>
          </a:p>
          <a:p>
            <a:pPr lvl="3"/>
            <a:r>
              <a:rPr lang="en-US" dirty="0" smtClean="0"/>
              <a:t>Colors</a:t>
            </a:r>
          </a:p>
          <a:p>
            <a:pPr lvl="3"/>
            <a:r>
              <a:rPr lang="en-US" dirty="0" smtClean="0"/>
              <a:t>Day and Nighttime requirements</a:t>
            </a:r>
          </a:p>
          <a:p>
            <a:pPr lvl="3"/>
            <a:r>
              <a:rPr lang="en-US" dirty="0" smtClean="0"/>
              <a:t>Retro reflective material sizes and requirements</a:t>
            </a:r>
          </a:p>
          <a:p>
            <a:pPr lvl="3"/>
            <a:r>
              <a:rPr lang="en-US" dirty="0"/>
              <a:t>S</a:t>
            </a:r>
            <a:r>
              <a:rPr lang="en-US" dirty="0" smtClean="0"/>
              <a:t>loping requirements for chevrons</a:t>
            </a: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4514850"/>
            <a:ext cx="2381250" cy="2133600"/>
          </a:xfrm>
          <a:prstGeom prst="rect">
            <a:avLst/>
          </a:prstGeom>
        </p:spPr>
      </p:pic>
    </p:spTree>
    <p:extLst>
      <p:ext uri="{BB962C8B-B14F-4D97-AF65-F5344CB8AC3E}">
        <p14:creationId xmlns:p14="http://schemas.microsoft.com/office/powerpoint/2010/main" val="27790715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6F-5e(1) (6F.59)- Drums</a:t>
            </a:r>
          </a:p>
          <a:p>
            <a:pPr lvl="3"/>
            <a:r>
              <a:rPr lang="en-US" dirty="0" smtClean="0"/>
              <a:t>Materials</a:t>
            </a:r>
          </a:p>
          <a:p>
            <a:pPr lvl="3"/>
            <a:r>
              <a:rPr lang="en-US" dirty="0" smtClean="0"/>
              <a:t>Colors</a:t>
            </a:r>
          </a:p>
          <a:p>
            <a:pPr lvl="3"/>
            <a:r>
              <a:rPr lang="en-US" dirty="0" smtClean="0"/>
              <a:t>Day and Nighttime requirements</a:t>
            </a:r>
          </a:p>
          <a:p>
            <a:pPr lvl="3"/>
            <a:r>
              <a:rPr lang="en-US" dirty="0" smtClean="0"/>
              <a:t>Retro reflective material sizes and requirements</a:t>
            </a:r>
          </a:p>
          <a:p>
            <a:pPr lvl="3"/>
            <a:r>
              <a:rPr lang="en-US" dirty="0" smtClean="0"/>
              <a:t>Ballast requirements</a:t>
            </a: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6462" y="4510087"/>
            <a:ext cx="2828925" cy="2162175"/>
          </a:xfrm>
          <a:prstGeom prst="rect">
            <a:avLst/>
          </a:prstGeom>
        </p:spPr>
      </p:pic>
    </p:spTree>
    <p:extLst>
      <p:ext uri="{BB962C8B-B14F-4D97-AF65-F5344CB8AC3E}">
        <p14:creationId xmlns:p14="http://schemas.microsoft.com/office/powerpoint/2010/main" val="26030171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lnSpcReduction="10000"/>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6F-5h (6F.63)- Temporary Raised islands</a:t>
            </a:r>
          </a:p>
          <a:p>
            <a:pPr lvl="2"/>
            <a:r>
              <a:rPr lang="en-US" dirty="0" smtClean="0"/>
              <a:t>6F-6a (6F.65)- Pavement markings</a:t>
            </a:r>
          </a:p>
          <a:p>
            <a:pPr lvl="3"/>
            <a:r>
              <a:rPr lang="en-US" dirty="0" smtClean="0"/>
              <a:t>Maintaining</a:t>
            </a:r>
          </a:p>
          <a:p>
            <a:pPr lvl="3"/>
            <a:r>
              <a:rPr lang="en-US" dirty="0" smtClean="0"/>
              <a:t>Requirements</a:t>
            </a:r>
          </a:p>
          <a:p>
            <a:pPr lvl="3"/>
            <a:r>
              <a:rPr lang="en-US" dirty="0" smtClean="0"/>
              <a:t>Day and night review requirements</a:t>
            </a:r>
          </a:p>
          <a:p>
            <a:pPr lvl="3"/>
            <a:r>
              <a:rPr lang="en-US" dirty="0" smtClean="0"/>
              <a:t>Obliteration requirements</a:t>
            </a:r>
          </a:p>
          <a:p>
            <a:pPr lvl="2"/>
            <a:r>
              <a:rPr lang="en-US" dirty="0" smtClean="0"/>
              <a:t>6F-b (6F.66)- Interim/ temporary Pavement Markings</a:t>
            </a:r>
          </a:p>
          <a:p>
            <a:pPr lvl="3"/>
            <a:r>
              <a:rPr lang="en-US" dirty="0" smtClean="0"/>
              <a:t>Cycle length</a:t>
            </a:r>
          </a:p>
          <a:p>
            <a:pPr lvl="3"/>
            <a:r>
              <a:rPr lang="en-US" dirty="0" smtClean="0"/>
              <a:t>Identification of no-passing zones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8362" y="5105400"/>
            <a:ext cx="2752725" cy="1619250"/>
          </a:xfrm>
          <a:prstGeom prst="rect">
            <a:avLst/>
          </a:prstGeom>
        </p:spPr>
      </p:pic>
    </p:spTree>
    <p:extLst>
      <p:ext uri="{BB962C8B-B14F-4D97-AF65-F5344CB8AC3E}">
        <p14:creationId xmlns:p14="http://schemas.microsoft.com/office/powerpoint/2010/main" val="34193270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6F-6d (6F.68)- Delineators</a:t>
            </a:r>
          </a:p>
          <a:p>
            <a:pPr lvl="3"/>
            <a:r>
              <a:rPr lang="en-US" dirty="0" smtClean="0"/>
              <a:t>Used to supplement other controls</a:t>
            </a:r>
          </a:p>
          <a:p>
            <a:pPr lvl="3"/>
            <a:r>
              <a:rPr lang="en-US" dirty="0" smtClean="0"/>
              <a:t>Mounting requirements</a:t>
            </a:r>
          </a:p>
          <a:p>
            <a:pPr lvl="3"/>
            <a:r>
              <a:rPr lang="en-US" dirty="0" smtClean="0"/>
              <a:t>Colors</a:t>
            </a:r>
          </a:p>
          <a:p>
            <a:pPr lvl="2"/>
            <a:r>
              <a:rPr lang="en-US" dirty="0" smtClean="0"/>
              <a:t>6F-7b (6F.70)- Glare of floodlights</a:t>
            </a:r>
          </a:p>
          <a:p>
            <a:pPr lvl="2"/>
            <a:r>
              <a:rPr lang="en-US" dirty="0" smtClean="0"/>
              <a:t>6F-7c (6F71)- Flashing beacon requirements</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81800" y="2667000"/>
            <a:ext cx="1428750" cy="1838325"/>
          </a:xfrm>
          <a:prstGeom prst="rect">
            <a:avLst/>
          </a:prstGeom>
        </p:spPr>
      </p:pic>
    </p:spTree>
    <p:extLst>
      <p:ext uri="{BB962C8B-B14F-4D97-AF65-F5344CB8AC3E}">
        <p14:creationId xmlns:p14="http://schemas.microsoft.com/office/powerpoint/2010/main" val="3609725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6F-7e (6F.72)- Warning light specifications, not to be used as delineators, and visibility requirements</a:t>
            </a:r>
          </a:p>
          <a:p>
            <a:pPr lvl="2"/>
            <a:r>
              <a:rPr lang="en-US" dirty="0" smtClean="0"/>
              <a:t>6F-8a (6F.76)- Attenuators/ crash cushions, crashworthy and periodically inspected, repaired or replaced if damaged</a:t>
            </a:r>
          </a:p>
          <a:p>
            <a:pPr lvl="2"/>
            <a:r>
              <a:rPr lang="en-US" dirty="0" smtClean="0"/>
              <a:t>6F-8a(2) (6F.76)- Truck mounted attenuator positioning</a:t>
            </a:r>
          </a:p>
          <a:p>
            <a:pPr lvl="2"/>
            <a:r>
              <a:rPr lang="en-US" dirty="0" smtClean="0"/>
              <a:t>6G-2a(1) (6G.02)- Retro reflective or illuminated devices in long term stationary zones</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5829300"/>
            <a:ext cx="1371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90800" y="5829300"/>
            <a:ext cx="3276600" cy="100012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5562600"/>
            <a:ext cx="2200275" cy="1219200"/>
          </a:xfrm>
          <a:prstGeom prst="rect">
            <a:avLst/>
          </a:prstGeom>
        </p:spPr>
      </p:pic>
    </p:spTree>
    <p:extLst>
      <p:ext uri="{BB962C8B-B14F-4D97-AF65-F5344CB8AC3E}">
        <p14:creationId xmlns:p14="http://schemas.microsoft.com/office/powerpoint/2010/main" val="123843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MUTCD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1988 Edition: </a:t>
            </a:r>
          </a:p>
          <a:p>
            <a:pPr lvl="1"/>
            <a:r>
              <a:rPr lang="en-US" dirty="0" smtClean="0">
                <a:solidFill>
                  <a:srgbClr val="FF0000"/>
                </a:solidFill>
              </a:rPr>
              <a:t>During </a:t>
            </a:r>
            <a:r>
              <a:rPr lang="en-US" dirty="0">
                <a:solidFill>
                  <a:srgbClr val="FF0000"/>
                </a:solidFill>
              </a:rPr>
              <a:t>any time the normal function of a roadway is suspended</a:t>
            </a:r>
            <a:r>
              <a:rPr lang="en-US" dirty="0"/>
              <a:t>, temporary traffic control planning </a:t>
            </a:r>
            <a:r>
              <a:rPr lang="en-US" dirty="0">
                <a:solidFill>
                  <a:srgbClr val="FF0000"/>
                </a:solidFill>
              </a:rPr>
              <a:t>must provide</a:t>
            </a:r>
            <a:r>
              <a:rPr lang="en-US" dirty="0"/>
              <a:t> for continuity of function (movement of traffic, pedestrians, transit operations, and access to property/utilities</a:t>
            </a:r>
            <a:r>
              <a:rPr lang="en-US" dirty="0" smtClean="0"/>
              <a:t>)</a:t>
            </a:r>
          </a:p>
          <a:p>
            <a:r>
              <a:rPr lang="en-US" dirty="0" smtClean="0"/>
              <a:t>Millennium Edition: </a:t>
            </a:r>
          </a:p>
          <a:p>
            <a:pPr lvl="1"/>
            <a:r>
              <a:rPr lang="en-US" dirty="0" smtClean="0">
                <a:solidFill>
                  <a:srgbClr val="FF0000"/>
                </a:solidFill>
              </a:rPr>
              <a:t>When </a:t>
            </a:r>
            <a:r>
              <a:rPr lang="en-US" dirty="0">
                <a:solidFill>
                  <a:srgbClr val="FF0000"/>
                </a:solidFill>
              </a:rPr>
              <a:t>the normal function of the roadway is suspended</a:t>
            </a:r>
            <a:r>
              <a:rPr lang="en-US" dirty="0"/>
              <a:t>, temporary traffic control planning </a:t>
            </a:r>
            <a:r>
              <a:rPr lang="en-US" dirty="0">
                <a:solidFill>
                  <a:srgbClr val="FF0000"/>
                </a:solidFill>
              </a:rPr>
              <a:t>provides</a:t>
            </a:r>
            <a:r>
              <a:rPr lang="en-US" dirty="0"/>
              <a:t> for continuity of the movement of motor vehicle, bicycle, and pedestrian traffic; transit operations; and access to property and </a:t>
            </a:r>
            <a:r>
              <a:rPr lang="en-US" dirty="0" smtClean="0"/>
              <a:t>utilities</a:t>
            </a:r>
            <a:endParaRPr lang="en-US" dirty="0"/>
          </a:p>
          <a:p>
            <a:endParaRPr lang="en-US" dirty="0"/>
          </a:p>
        </p:txBody>
      </p:sp>
    </p:spTree>
    <p:extLst>
      <p:ext uri="{BB962C8B-B14F-4D97-AF65-F5344CB8AC3E}">
        <p14:creationId xmlns:p14="http://schemas.microsoft.com/office/powerpoint/2010/main" val="20337357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Traffic Control Signs and Devices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a:solidFill>
                  <a:prstClr val="black"/>
                </a:solidFill>
              </a:rPr>
              <a:t>1926.200(g)(2</a:t>
            </a:r>
            <a:r>
              <a:rPr lang="en-US" i="1" dirty="0" smtClean="0">
                <a:solidFill>
                  <a:prstClr val="black"/>
                </a:solidFill>
              </a:rPr>
              <a:t>):</a:t>
            </a:r>
          </a:p>
          <a:p>
            <a:pPr lvl="1"/>
            <a:r>
              <a:rPr lang="en-US" dirty="0" smtClean="0"/>
              <a:t>1988 Edition (Millennium Edition):</a:t>
            </a:r>
          </a:p>
          <a:p>
            <a:pPr lvl="2"/>
            <a:r>
              <a:rPr lang="en-US" dirty="0" smtClean="0"/>
              <a:t>6H-2c(2) (6G.02)- Mobile operations require rotating or flashing lights and a sign or a shadow truck with appropriate lighting and sign</a:t>
            </a:r>
          </a:p>
        </p:txBody>
      </p:sp>
    </p:spTree>
    <p:extLst>
      <p:ext uri="{BB962C8B-B14F-4D97-AF65-F5344CB8AC3E}">
        <p14:creationId xmlns:p14="http://schemas.microsoft.com/office/powerpoint/2010/main" val="9484785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Signaling</a:t>
            </a:r>
            <a:endParaRPr lang="en-US" b="1" dirty="0"/>
          </a:p>
        </p:txBody>
      </p:sp>
      <p:sp>
        <p:nvSpPr>
          <p:cNvPr id="3" name="Content Placeholder 2"/>
          <p:cNvSpPr>
            <a:spLocks noGrp="1"/>
          </p:cNvSpPr>
          <p:nvPr>
            <p:ph idx="1"/>
          </p:nvPr>
        </p:nvSpPr>
        <p:spPr/>
        <p:txBody>
          <a:bodyPr>
            <a:normAutofit/>
          </a:bodyPr>
          <a:lstStyle/>
          <a:p>
            <a:pPr marL="0" indent="0" algn="ctr">
              <a:buNone/>
            </a:pPr>
            <a:r>
              <a:rPr lang="en-US" i="1" dirty="0" smtClean="0"/>
              <a:t>1926.201(a) – Signaling </a:t>
            </a:r>
            <a:r>
              <a:rPr lang="en-US" i="1" dirty="0"/>
              <a:t>by flaggers and the use of flaggers, including warning garments worn by flaggers shall conform to Part VI of the Manual on Uniform Traffic Control Devices, (1988 Edition, Revision 3 </a:t>
            </a:r>
            <a:r>
              <a:rPr lang="en-US" b="1" i="1" u="sng" dirty="0" smtClean="0">
                <a:effectLst>
                  <a:outerShdw blurRad="38100" dist="38100" dir="2700000" algn="tl">
                    <a:srgbClr val="000000">
                      <a:alpha val="43137"/>
                    </a:srgbClr>
                  </a:outerShdw>
                </a:effectLst>
              </a:rPr>
              <a:t>OR</a:t>
            </a:r>
            <a:r>
              <a:rPr lang="en-US" i="1" dirty="0" smtClean="0"/>
              <a:t> the </a:t>
            </a:r>
            <a:r>
              <a:rPr lang="en-US" i="1" dirty="0"/>
              <a:t>Millennium Edition), which are incorporated by reference in §1926.200(g)(2</a:t>
            </a:r>
            <a:r>
              <a:rPr lang="en-US" i="1" dirty="0" smtClean="0"/>
              <a:t>).</a:t>
            </a:r>
            <a:endParaRPr lang="en-US" i="1" dirty="0"/>
          </a:p>
        </p:txBody>
      </p:sp>
    </p:spTree>
    <p:extLst>
      <p:ext uri="{BB962C8B-B14F-4D97-AF65-F5344CB8AC3E}">
        <p14:creationId xmlns:p14="http://schemas.microsoft.com/office/powerpoint/2010/main" val="4739374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rPr>
              <a:t>Signaling</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smtClean="0">
                <a:solidFill>
                  <a:prstClr val="black"/>
                </a:solidFill>
              </a:rPr>
              <a:t>1926.201(a):</a:t>
            </a:r>
          </a:p>
          <a:p>
            <a:pPr lvl="1"/>
            <a:r>
              <a:rPr lang="en-US" dirty="0" smtClean="0"/>
              <a:t>1988 Edition (Millennium Edition):</a:t>
            </a:r>
          </a:p>
          <a:p>
            <a:pPr lvl="2"/>
            <a:r>
              <a:rPr lang="en-US" dirty="0" smtClean="0"/>
              <a:t>6E-3 (6E.02)- Flaggers hi-visibility clothing/ retro reflective clothing at night and must be visible through a range of motions</a:t>
            </a:r>
          </a:p>
          <a:p>
            <a:pPr lvl="2"/>
            <a:r>
              <a:rPr lang="en-US" dirty="0" smtClean="0"/>
              <a:t>6E-4 (6E.03)- Stop/Slow paddle and flag size, color, and retro reflective requirement for night</a:t>
            </a:r>
          </a:p>
          <a:p>
            <a:pPr lvl="2"/>
            <a:r>
              <a:rPr lang="en-US" dirty="0" smtClean="0"/>
              <a:t>6E-6 (6E.05)- Flagger station location</a:t>
            </a:r>
          </a:p>
          <a:p>
            <a:pPr lvl="2"/>
            <a:r>
              <a:rPr lang="en-US" dirty="0" smtClean="0"/>
              <a:t>6F-1c(5) (6C-13)- Mounting of PILOT CAR sign</a:t>
            </a: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 y="4500278"/>
            <a:ext cx="1371600" cy="2171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43800" y="4481228"/>
            <a:ext cx="1381125" cy="2190750"/>
          </a:xfrm>
          <a:prstGeom prst="rect">
            <a:avLst/>
          </a:prstGeom>
        </p:spPr>
      </p:pic>
    </p:spTree>
    <p:extLst>
      <p:ext uri="{BB962C8B-B14F-4D97-AF65-F5344CB8AC3E}">
        <p14:creationId xmlns:p14="http://schemas.microsoft.com/office/powerpoint/2010/main" val="18532671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rPr>
              <a:t>Signaling</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smtClean="0">
                <a:solidFill>
                  <a:prstClr val="black"/>
                </a:solidFill>
              </a:rPr>
              <a:t>1926.201(a):</a:t>
            </a:r>
          </a:p>
          <a:p>
            <a:pPr lvl="1"/>
            <a:r>
              <a:rPr lang="en-US" dirty="0" smtClean="0"/>
              <a:t>1988 Edition (Millennium Edition):</a:t>
            </a:r>
          </a:p>
          <a:p>
            <a:pPr lvl="2"/>
            <a:r>
              <a:rPr lang="en-US" dirty="0" smtClean="0"/>
              <a:t>6F-8c (6F.74)- Traffic signal and control equipment</a:t>
            </a:r>
          </a:p>
          <a:p>
            <a:pPr lvl="3"/>
            <a:r>
              <a:rPr lang="en-US" dirty="0" smtClean="0"/>
              <a:t>Must meet specifications in Part IV</a:t>
            </a:r>
          </a:p>
          <a:p>
            <a:pPr lvl="3"/>
            <a:r>
              <a:rPr lang="en-US" dirty="0" smtClean="0"/>
              <a:t>One-lane, two-way traffic requires all red interval of sufficient length</a:t>
            </a:r>
          </a:p>
          <a:p>
            <a:pPr lvl="3"/>
            <a:r>
              <a:rPr lang="en-US" dirty="0" smtClean="0"/>
              <a:t>Safeguards to prevent possibility of conflicting signals</a:t>
            </a:r>
          </a:p>
          <a:p>
            <a:pPr lvl="2"/>
            <a:r>
              <a:rPr lang="en-US" dirty="0" smtClean="0"/>
              <a:t>6C-5 (6C.10)- Coordinated movements from each end where traffic from both sides must use a single lane</a:t>
            </a:r>
          </a:p>
        </p:txBody>
      </p:sp>
    </p:spTree>
    <p:extLst>
      <p:ext uri="{BB962C8B-B14F-4D97-AF65-F5344CB8AC3E}">
        <p14:creationId xmlns:p14="http://schemas.microsoft.com/office/powerpoint/2010/main" val="20676367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Barricades and Barriers</a:t>
            </a:r>
            <a:endParaRPr lang="en-US" b="1" dirty="0"/>
          </a:p>
        </p:txBody>
      </p:sp>
      <p:sp>
        <p:nvSpPr>
          <p:cNvPr id="3" name="Content Placeholder 2"/>
          <p:cNvSpPr>
            <a:spLocks noGrp="1"/>
          </p:cNvSpPr>
          <p:nvPr>
            <p:ph idx="1"/>
          </p:nvPr>
        </p:nvSpPr>
        <p:spPr/>
        <p:txBody>
          <a:bodyPr/>
          <a:lstStyle/>
          <a:p>
            <a:pPr marL="0" indent="0" algn="ctr">
              <a:buNone/>
            </a:pPr>
            <a:r>
              <a:rPr lang="en-US" i="1" dirty="0" smtClean="0"/>
              <a:t>1926.202 </a:t>
            </a:r>
            <a:r>
              <a:rPr lang="en-US" i="1" dirty="0"/>
              <a:t>– </a:t>
            </a:r>
            <a:r>
              <a:rPr lang="en-US" i="1" dirty="0" smtClean="0"/>
              <a:t>Barricades </a:t>
            </a:r>
            <a:r>
              <a:rPr lang="en-US" i="1" dirty="0"/>
              <a:t>for protection of employees shall conform to Part VI of the Manual on Uniform Traffic Control Devices (1988 Edition, Revision 3 </a:t>
            </a:r>
            <a:r>
              <a:rPr lang="en-US" b="1" i="1" u="sng" dirty="0" smtClean="0">
                <a:effectLst>
                  <a:outerShdw blurRad="38100" dist="38100" dir="2700000" algn="tl">
                    <a:srgbClr val="000000">
                      <a:alpha val="43137"/>
                    </a:srgbClr>
                  </a:outerShdw>
                </a:effectLst>
              </a:rPr>
              <a:t>OR</a:t>
            </a:r>
            <a:r>
              <a:rPr lang="en-US" i="1" dirty="0" smtClean="0"/>
              <a:t> </a:t>
            </a:r>
            <a:r>
              <a:rPr lang="en-US" i="1" dirty="0"/>
              <a:t>Millennium Edition), which are incorporated by reference in §1926.200(g)(2). </a:t>
            </a:r>
            <a:endParaRPr lang="en-US" i="1" dirty="0" smtClean="0"/>
          </a:p>
          <a:p>
            <a:pPr marL="0" indent="0">
              <a:buNone/>
            </a:pPr>
            <a:endParaRPr lang="en-US" dirty="0"/>
          </a:p>
        </p:txBody>
      </p:sp>
    </p:spTree>
    <p:extLst>
      <p:ext uri="{BB962C8B-B14F-4D97-AF65-F5344CB8AC3E}">
        <p14:creationId xmlns:p14="http://schemas.microsoft.com/office/powerpoint/2010/main" val="39521516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t>Barricade Types</a:t>
            </a:r>
            <a:endParaRPr lang="en-US" b="1"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37807" y="1219200"/>
            <a:ext cx="7712630" cy="5257800"/>
          </a:xfrm>
        </p:spPr>
      </p:pic>
    </p:spTree>
    <p:extLst>
      <p:ext uri="{BB962C8B-B14F-4D97-AF65-F5344CB8AC3E}">
        <p14:creationId xmlns:p14="http://schemas.microsoft.com/office/powerpoint/2010/main" val="7662100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Barricades and Barriers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smtClean="0">
                <a:solidFill>
                  <a:prstClr val="black"/>
                </a:solidFill>
              </a:rPr>
              <a:t>1926.202:</a:t>
            </a:r>
          </a:p>
          <a:p>
            <a:pPr lvl="1"/>
            <a:r>
              <a:rPr lang="en-US" dirty="0" smtClean="0"/>
              <a:t>1988 Edition (Millennium Edition):</a:t>
            </a:r>
          </a:p>
          <a:p>
            <a:pPr lvl="2"/>
            <a:r>
              <a:rPr lang="en-US" dirty="0" smtClean="0"/>
              <a:t>6D-1 (6D.01)- Longitudinal Barrier</a:t>
            </a:r>
          </a:p>
          <a:p>
            <a:pPr lvl="3"/>
            <a:r>
              <a:rPr lang="en-US" dirty="0" smtClean="0"/>
              <a:t>Short non-continuous segments of barrier are not to be used</a:t>
            </a:r>
          </a:p>
          <a:p>
            <a:pPr lvl="3"/>
            <a:r>
              <a:rPr lang="en-US" dirty="0" smtClean="0"/>
              <a:t>Upstream leading ends flared or protected by impact attenuators</a:t>
            </a:r>
          </a:p>
          <a:p>
            <a:pPr lvl="3"/>
            <a:r>
              <a:rPr lang="en-US" dirty="0" smtClean="0"/>
              <a:t>Adjacent sections connected for overall strength</a:t>
            </a:r>
          </a:p>
          <a:p>
            <a:pPr lvl="3"/>
            <a:r>
              <a:rPr lang="en-US" dirty="0" smtClean="0"/>
              <a:t>Normal vertical curbing cannot substitute where barrier is needed</a:t>
            </a:r>
          </a:p>
          <a:p>
            <a:pPr lvl="3"/>
            <a:endParaRPr lang="en-US" dirty="0" smtClean="0"/>
          </a:p>
        </p:txBody>
      </p:sp>
    </p:spTree>
    <p:extLst>
      <p:ext uri="{BB962C8B-B14F-4D97-AF65-F5344CB8AC3E}">
        <p14:creationId xmlns:p14="http://schemas.microsoft.com/office/powerpoint/2010/main" val="42161593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Barricades and Barriers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Mandatory provisions under </a:t>
            </a:r>
            <a:r>
              <a:rPr lang="en-US" i="1" dirty="0" smtClean="0">
                <a:solidFill>
                  <a:prstClr val="black"/>
                </a:solidFill>
              </a:rPr>
              <a:t>1926.202:</a:t>
            </a:r>
          </a:p>
          <a:p>
            <a:pPr lvl="1"/>
            <a:r>
              <a:rPr lang="en-US" dirty="0" smtClean="0"/>
              <a:t>1988 Edition (Millennium Edition):</a:t>
            </a:r>
          </a:p>
          <a:p>
            <a:pPr lvl="2"/>
            <a:r>
              <a:rPr lang="en-US" dirty="0" smtClean="0"/>
              <a:t>6F-5f(1) (6F.60)- Barricades</a:t>
            </a:r>
          </a:p>
          <a:p>
            <a:pPr lvl="3"/>
            <a:r>
              <a:rPr lang="en-US" dirty="0" smtClean="0"/>
              <a:t>Type I, II, and III</a:t>
            </a:r>
          </a:p>
          <a:p>
            <a:pPr lvl="3"/>
            <a:r>
              <a:rPr lang="en-US" dirty="0" smtClean="0"/>
              <a:t>Stripe color, size, and sloping</a:t>
            </a:r>
          </a:p>
          <a:p>
            <a:pPr lvl="3"/>
            <a:r>
              <a:rPr lang="en-US" dirty="0" smtClean="0"/>
              <a:t>Minimum requirements for high speed roads</a:t>
            </a:r>
          </a:p>
          <a:p>
            <a:pPr lvl="3"/>
            <a:r>
              <a:rPr lang="en-US" dirty="0" smtClean="0"/>
              <a:t>Ballast requirements</a:t>
            </a:r>
          </a:p>
          <a:p>
            <a:pPr lvl="2"/>
            <a:r>
              <a:rPr lang="en-US" dirty="0" smtClean="0"/>
              <a:t>6F-8b (6F.75)- Portable barrier at night supplemented with delineation, markings, or channelizing devices</a:t>
            </a:r>
          </a:p>
          <a:p>
            <a:pPr lvl="2"/>
            <a:r>
              <a:rPr lang="en-US" dirty="0" smtClean="0"/>
              <a:t>6G-7 (6D.11)- Portable barrier near traveled way </a:t>
            </a:r>
            <a:r>
              <a:rPr lang="en-US" dirty="0">
                <a:solidFill>
                  <a:prstClr val="black"/>
                </a:solidFill>
              </a:rPr>
              <a:t>supplemented with delineation, markings, or channelizing devices</a:t>
            </a:r>
          </a:p>
          <a:p>
            <a:pPr lvl="2"/>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5753100"/>
            <a:ext cx="3048000" cy="11049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29762" y="5525497"/>
            <a:ext cx="2609088" cy="131673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0" y="5525497"/>
            <a:ext cx="2971800" cy="1310326"/>
          </a:xfrm>
          <a:prstGeom prst="rect">
            <a:avLst/>
          </a:prstGeom>
        </p:spPr>
      </p:pic>
    </p:spTree>
    <p:extLst>
      <p:ext uri="{BB962C8B-B14F-4D97-AF65-F5344CB8AC3E}">
        <p14:creationId xmlns:p14="http://schemas.microsoft.com/office/powerpoint/2010/main" val="36895771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Barricades and Barriers</a:t>
            </a:r>
            <a:endParaRPr lang="en-US" dirty="0"/>
          </a:p>
        </p:txBody>
      </p:sp>
      <p:sp>
        <p:nvSpPr>
          <p:cNvPr id="3" name="Content Placeholder 2"/>
          <p:cNvSpPr>
            <a:spLocks noGrp="1"/>
          </p:cNvSpPr>
          <p:nvPr>
            <p:ph idx="1"/>
          </p:nvPr>
        </p:nvSpPr>
        <p:spPr/>
        <p:txBody>
          <a:bodyPr>
            <a:normAutofit/>
          </a:bodyPr>
          <a:lstStyle/>
          <a:p>
            <a:r>
              <a:rPr lang="en-US" dirty="0" smtClean="0"/>
              <a:t>Mandatory provisions under </a:t>
            </a:r>
            <a:r>
              <a:rPr lang="en-US" i="1" dirty="0" smtClean="0">
                <a:solidFill>
                  <a:prstClr val="black"/>
                </a:solidFill>
              </a:rPr>
              <a:t>1926.202:</a:t>
            </a:r>
          </a:p>
          <a:p>
            <a:pPr lvl="1"/>
            <a:r>
              <a:rPr lang="en-US" dirty="0" smtClean="0"/>
              <a:t>1988 Edition (Millennium Edition):</a:t>
            </a:r>
          </a:p>
          <a:p>
            <a:pPr lvl="2"/>
            <a:r>
              <a:rPr lang="en-US" dirty="0" smtClean="0"/>
              <a:t>6G-9b (6G.14)- 1 lane of a normally divided highway opposing traffic separated by portable temporary barrier</a:t>
            </a:r>
          </a:p>
        </p:txBody>
      </p:sp>
    </p:spTree>
    <p:extLst>
      <p:ext uri="{BB962C8B-B14F-4D97-AF65-F5344CB8AC3E}">
        <p14:creationId xmlns:p14="http://schemas.microsoft.com/office/powerpoint/2010/main" val="2599346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S&amp;H Program and Training Citations</a:t>
            </a:r>
            <a:endParaRPr lang="en-US" b="1" dirty="0"/>
          </a:p>
        </p:txBody>
      </p:sp>
      <p:sp>
        <p:nvSpPr>
          <p:cNvPr id="6" name="Content Placeholder 5"/>
          <p:cNvSpPr>
            <a:spLocks noGrp="1"/>
          </p:cNvSpPr>
          <p:nvPr>
            <p:ph idx="1"/>
          </p:nvPr>
        </p:nvSpPr>
        <p:spPr/>
        <p:txBody>
          <a:bodyPr/>
          <a:lstStyle/>
          <a:p>
            <a:r>
              <a:rPr lang="en-US" dirty="0" smtClean="0"/>
              <a:t>1926.20(b)(1) should be cited when the presence of a particular hazard indicates the employer has not reasonably conformed its safety program to address such hazards</a:t>
            </a:r>
          </a:p>
          <a:p>
            <a:endParaRPr lang="en-US" dirty="0" smtClean="0"/>
          </a:p>
          <a:p>
            <a:r>
              <a:rPr lang="en-US" dirty="0" smtClean="0"/>
              <a:t>1926.21(b)(2) should be cited when the employer fails to instruct its employees in the recognition of and avoidance of hazards</a:t>
            </a:r>
            <a:endParaRPr lang="en-US" dirty="0"/>
          </a:p>
        </p:txBody>
      </p:sp>
    </p:spTree>
    <p:extLst>
      <p:ext uri="{BB962C8B-B14F-4D97-AF65-F5344CB8AC3E}">
        <p14:creationId xmlns:p14="http://schemas.microsoft.com/office/powerpoint/2010/main" val="3990831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MUTCD</a:t>
            </a:r>
            <a:endParaRPr lang="en-US" b="1" dirty="0"/>
          </a:p>
        </p:txBody>
      </p:sp>
      <p:sp>
        <p:nvSpPr>
          <p:cNvPr id="3" name="Content Placeholder 2"/>
          <p:cNvSpPr>
            <a:spLocks noGrp="1"/>
          </p:cNvSpPr>
          <p:nvPr>
            <p:ph idx="1"/>
          </p:nvPr>
        </p:nvSpPr>
        <p:spPr/>
        <p:txBody>
          <a:bodyPr>
            <a:normAutofit/>
          </a:bodyPr>
          <a:lstStyle/>
          <a:p>
            <a:r>
              <a:rPr lang="en-US" dirty="0" smtClean="0"/>
              <a:t>1926.200(g)(2): All </a:t>
            </a:r>
            <a:r>
              <a:rPr lang="en-US" dirty="0"/>
              <a:t>traffic control </a:t>
            </a:r>
            <a:r>
              <a:rPr lang="en-US" dirty="0">
                <a:solidFill>
                  <a:srgbClr val="FF0000"/>
                </a:solidFill>
              </a:rPr>
              <a:t>signs</a:t>
            </a:r>
            <a:r>
              <a:rPr lang="en-US" dirty="0"/>
              <a:t> or </a:t>
            </a:r>
            <a:r>
              <a:rPr lang="en-US" dirty="0">
                <a:solidFill>
                  <a:srgbClr val="FF0000"/>
                </a:solidFill>
              </a:rPr>
              <a:t>devices used </a:t>
            </a:r>
            <a:r>
              <a:rPr lang="en-US" dirty="0"/>
              <a:t>for protection of construction workers </a:t>
            </a:r>
            <a:r>
              <a:rPr lang="en-US" dirty="0">
                <a:solidFill>
                  <a:srgbClr val="FF0000"/>
                </a:solidFill>
              </a:rPr>
              <a:t>shall conform to Part VI </a:t>
            </a:r>
            <a:r>
              <a:rPr lang="en-US" dirty="0"/>
              <a:t>of the Manual of Uniform Traffic Control Devices </a:t>
            </a:r>
            <a:r>
              <a:rPr lang="en-US" dirty="0" smtClean="0"/>
              <a:t>(MUTCD</a:t>
            </a:r>
            <a:r>
              <a:rPr lang="en-US" dirty="0"/>
              <a:t>"), </a:t>
            </a:r>
            <a:r>
              <a:rPr lang="en-US" dirty="0">
                <a:solidFill>
                  <a:srgbClr val="FF0000"/>
                </a:solidFill>
              </a:rPr>
              <a:t>1988 Edition</a:t>
            </a:r>
            <a:r>
              <a:rPr lang="en-US" dirty="0"/>
              <a:t>, Revision 3, September 3, 1993, FHWA-SA-94-027 </a:t>
            </a:r>
            <a:r>
              <a:rPr lang="en-US" dirty="0">
                <a:solidFill>
                  <a:srgbClr val="FF0000"/>
                </a:solidFill>
              </a:rPr>
              <a:t>or Part VI </a:t>
            </a:r>
            <a:r>
              <a:rPr lang="en-US" dirty="0"/>
              <a:t>of the Manual on Uniform Traffic Control Devices, </a:t>
            </a:r>
            <a:r>
              <a:rPr lang="en-US" dirty="0">
                <a:solidFill>
                  <a:srgbClr val="FF0000"/>
                </a:solidFill>
              </a:rPr>
              <a:t>Millennium Edition</a:t>
            </a:r>
            <a:r>
              <a:rPr lang="en-US" dirty="0"/>
              <a:t>, December 2000, FHWA, which are incorporated by reference</a:t>
            </a:r>
          </a:p>
          <a:p>
            <a:endParaRPr lang="en-US" dirty="0"/>
          </a:p>
        </p:txBody>
      </p:sp>
    </p:spTree>
    <p:extLst>
      <p:ext uri="{BB962C8B-B14F-4D97-AF65-F5344CB8AC3E}">
        <p14:creationId xmlns:p14="http://schemas.microsoft.com/office/powerpoint/2010/main" val="403829136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Citing of Section 5(a)(1)</a:t>
            </a:r>
            <a:endParaRPr lang="en-US" b="1" dirty="0"/>
          </a:p>
        </p:txBody>
      </p:sp>
      <p:sp>
        <p:nvSpPr>
          <p:cNvPr id="3" name="Content Placeholder 2"/>
          <p:cNvSpPr>
            <a:spLocks noGrp="1"/>
          </p:cNvSpPr>
          <p:nvPr>
            <p:ph idx="1"/>
          </p:nvPr>
        </p:nvSpPr>
        <p:spPr>
          <a:xfrm>
            <a:off x="457200" y="1600201"/>
            <a:ext cx="3810000" cy="4525963"/>
          </a:xfrm>
        </p:spPr>
        <p:txBody>
          <a:bodyPr>
            <a:normAutofit lnSpcReduction="10000"/>
          </a:bodyPr>
          <a:lstStyle/>
          <a:p>
            <a:r>
              <a:rPr lang="en-US" dirty="0" smtClean="0"/>
              <a:t>Examples of using 5(a)(1):</a:t>
            </a:r>
          </a:p>
          <a:p>
            <a:pPr lvl="1"/>
            <a:r>
              <a:rPr lang="en-US" dirty="0" smtClean="0"/>
              <a:t>Setting and Retrieving </a:t>
            </a:r>
            <a:r>
              <a:rPr lang="en-US" dirty="0"/>
              <a:t>T</a:t>
            </a:r>
            <a:r>
              <a:rPr lang="en-US" dirty="0" smtClean="0"/>
              <a:t>raffic Cones (Devices)</a:t>
            </a:r>
          </a:p>
          <a:p>
            <a:pPr lvl="1"/>
            <a:r>
              <a:rPr lang="en-US" dirty="0" smtClean="0"/>
              <a:t>Crossing Live </a:t>
            </a:r>
            <a:r>
              <a:rPr lang="en-US" dirty="0"/>
              <a:t>L</a:t>
            </a:r>
            <a:r>
              <a:rPr lang="en-US" dirty="0" smtClean="0"/>
              <a:t>anes of High-Speed Traffic</a:t>
            </a:r>
          </a:p>
          <a:p>
            <a:pPr lvl="1"/>
            <a:r>
              <a:rPr lang="en-US" dirty="0" smtClean="0"/>
              <a:t>High-Visibility Apparel</a:t>
            </a:r>
          </a:p>
          <a:p>
            <a:pPr marL="457200" lvl="1"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4400" y="1453662"/>
            <a:ext cx="4044462" cy="4947138"/>
          </a:xfrm>
          <a:prstGeom prst="rect">
            <a:avLst/>
          </a:prstGeom>
        </p:spPr>
      </p:pic>
    </p:spTree>
    <p:extLst>
      <p:ext uri="{BB962C8B-B14F-4D97-AF65-F5344CB8AC3E}">
        <p14:creationId xmlns:p14="http://schemas.microsoft.com/office/powerpoint/2010/main" val="35361942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rPr>
              <a:t>Citing of Section 5(a)(1)</a:t>
            </a:r>
            <a:endParaRPr lang="en-US" dirty="0"/>
          </a:p>
        </p:txBody>
      </p:sp>
      <p:sp>
        <p:nvSpPr>
          <p:cNvPr id="3" name="Content Placeholder 2"/>
          <p:cNvSpPr>
            <a:spLocks noGrp="1"/>
          </p:cNvSpPr>
          <p:nvPr>
            <p:ph idx="1"/>
          </p:nvPr>
        </p:nvSpPr>
        <p:spPr/>
        <p:txBody>
          <a:bodyPr>
            <a:normAutofit lnSpcReduction="10000"/>
          </a:bodyPr>
          <a:lstStyle/>
          <a:p>
            <a:r>
              <a:rPr lang="en-US" b="1" dirty="0"/>
              <a:t>ANSI/ASSE A10.47-2009</a:t>
            </a:r>
            <a:r>
              <a:rPr lang="en-US" dirty="0"/>
              <a:t>: Work Zone Safety for Highway </a:t>
            </a:r>
            <a:r>
              <a:rPr lang="en-US" dirty="0" smtClean="0"/>
              <a:t>Construction:</a:t>
            </a:r>
          </a:p>
          <a:p>
            <a:pPr lvl="1"/>
            <a:r>
              <a:rPr lang="en-US" dirty="0" smtClean="0"/>
              <a:t>4.5 Set Up and Removal of Traffic Control Devices:</a:t>
            </a:r>
          </a:p>
          <a:p>
            <a:pPr lvl="2"/>
            <a:r>
              <a:rPr lang="en-US" dirty="0" smtClean="0"/>
              <a:t>Traffic control devices shall be set up and removed by properly trained worker(s) under the supervision of the traffic control supervisor.  Where feasible control devices should be set up or removed using automatic devices or from protected areas of a vehicle.  Traffic control devices shall be set up starting upstream from the road taper and removed starting on the downstream end</a:t>
            </a:r>
          </a:p>
        </p:txBody>
      </p:sp>
    </p:spTree>
    <p:extLst>
      <p:ext uri="{BB962C8B-B14F-4D97-AF65-F5344CB8AC3E}">
        <p14:creationId xmlns:p14="http://schemas.microsoft.com/office/powerpoint/2010/main" val="1119532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FIELD INSPECTIONS WITH CITATIONS ISSUED </a:t>
            </a:r>
            <a:endParaRPr lang="en-US" b="1" dirty="0"/>
          </a:p>
        </p:txBody>
      </p:sp>
    </p:spTree>
    <p:extLst>
      <p:ext uri="{BB962C8B-B14F-4D97-AF65-F5344CB8AC3E}">
        <p14:creationId xmlns:p14="http://schemas.microsoft.com/office/powerpoint/2010/main" val="390544716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Public\Rodger\Ryan Plumbing LLC 9.7.12\IMG_01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1" y="353685"/>
            <a:ext cx="3703618" cy="27705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3000" y="333376"/>
            <a:ext cx="3714750" cy="27717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09850" y="3276600"/>
            <a:ext cx="4238625" cy="3181350"/>
          </a:xfrm>
          <a:prstGeom prst="rect">
            <a:avLst/>
          </a:prstGeom>
        </p:spPr>
      </p:pic>
    </p:spTree>
    <p:extLst>
      <p:ext uri="{BB962C8B-B14F-4D97-AF65-F5344CB8AC3E}">
        <p14:creationId xmlns:p14="http://schemas.microsoft.com/office/powerpoint/2010/main" val="32512418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Cite</a:t>
            </a:r>
            <a:endParaRPr lang="en-US" b="1" dirty="0"/>
          </a:p>
        </p:txBody>
      </p:sp>
      <p:sp>
        <p:nvSpPr>
          <p:cNvPr id="3" name="Content Placeholder 2"/>
          <p:cNvSpPr>
            <a:spLocks noGrp="1"/>
          </p:cNvSpPr>
          <p:nvPr>
            <p:ph idx="1"/>
          </p:nvPr>
        </p:nvSpPr>
        <p:spPr/>
        <p:txBody>
          <a:bodyPr>
            <a:normAutofit lnSpcReduction="10000"/>
          </a:bodyPr>
          <a:lstStyle/>
          <a:p>
            <a:r>
              <a:rPr lang="en-US" dirty="0" smtClean="0"/>
              <a:t>29 CFR 1926.200(g)(2) </a:t>
            </a:r>
          </a:p>
          <a:p>
            <a:r>
              <a:rPr lang="en-US" dirty="0" smtClean="0"/>
              <a:t>1988 Edition:</a:t>
            </a:r>
          </a:p>
          <a:p>
            <a:pPr lvl="1"/>
            <a:r>
              <a:rPr lang="en-US" dirty="0" smtClean="0"/>
              <a:t> Section 6F-1:</a:t>
            </a:r>
          </a:p>
          <a:p>
            <a:pPr lvl="2"/>
            <a:r>
              <a:rPr lang="en-US" dirty="0" smtClean="0"/>
              <a:t>Warning signs in temporary traffic control  zones </a:t>
            </a:r>
            <a:r>
              <a:rPr lang="en-US" b="1" dirty="0" smtClean="0">
                <a:solidFill>
                  <a:srgbClr val="FF0000"/>
                </a:solidFill>
              </a:rPr>
              <a:t>SHALL</a:t>
            </a:r>
            <a:r>
              <a:rPr lang="en-US" dirty="0" smtClean="0"/>
              <a:t> have a black legend on an orange background</a:t>
            </a:r>
          </a:p>
          <a:p>
            <a:r>
              <a:rPr lang="en-US" dirty="0" smtClean="0"/>
              <a:t>Millennium Edition:</a:t>
            </a:r>
          </a:p>
          <a:p>
            <a:pPr lvl="1"/>
            <a:r>
              <a:rPr lang="en-US" dirty="0" smtClean="0"/>
              <a:t>Section 6F.15:</a:t>
            </a:r>
          </a:p>
          <a:p>
            <a:pPr lvl="2"/>
            <a:r>
              <a:rPr lang="en-US" dirty="0" smtClean="0"/>
              <a:t>Warning </a:t>
            </a:r>
            <a:r>
              <a:rPr lang="en-US" dirty="0"/>
              <a:t>signs </a:t>
            </a:r>
            <a:r>
              <a:rPr lang="en-US" b="1" dirty="0" smtClean="0">
                <a:solidFill>
                  <a:srgbClr val="FF0000"/>
                </a:solidFill>
              </a:rPr>
              <a:t>SHALL</a:t>
            </a:r>
            <a:r>
              <a:rPr lang="en-US" dirty="0" smtClean="0"/>
              <a:t> be </a:t>
            </a:r>
            <a:r>
              <a:rPr lang="en-US" dirty="0"/>
              <a:t>diamond-shaped with a black symbol or message and border on an </a:t>
            </a:r>
            <a:r>
              <a:rPr lang="en-US" dirty="0" smtClean="0"/>
              <a:t>orange background</a:t>
            </a:r>
            <a:endParaRPr lang="en-US" dirty="0"/>
          </a:p>
        </p:txBody>
      </p:sp>
    </p:spTree>
    <p:extLst>
      <p:ext uri="{BB962C8B-B14F-4D97-AF65-F5344CB8AC3E}">
        <p14:creationId xmlns:p14="http://schemas.microsoft.com/office/powerpoint/2010/main" val="1474512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a:t>
            </a:r>
            <a:endParaRPr lang="en-US" b="1" dirty="0"/>
          </a:p>
        </p:txBody>
      </p:sp>
      <p:pic>
        <p:nvPicPr>
          <p:cNvPr id="3074" name="Picture 2" descr="Q:\Public\Rodger\Ryan Plumbing LLC 9.7.12\IMG_0115.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4800" y="2057400"/>
            <a:ext cx="856103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130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dirty="0" smtClean="0"/>
              <a:t>Case Study</a:t>
            </a:r>
          </a:p>
        </p:txBody>
      </p:sp>
      <p:pic>
        <p:nvPicPr>
          <p:cNvPr id="11267"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409700"/>
            <a:ext cx="7010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096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to Cite</a:t>
            </a:r>
            <a:endParaRPr lang="en-US" b="1" dirty="0"/>
          </a:p>
        </p:txBody>
      </p:sp>
      <p:sp>
        <p:nvSpPr>
          <p:cNvPr id="3" name="Content Placeholder 2"/>
          <p:cNvSpPr>
            <a:spLocks noGrp="1"/>
          </p:cNvSpPr>
          <p:nvPr>
            <p:ph idx="1"/>
          </p:nvPr>
        </p:nvSpPr>
        <p:spPr/>
        <p:txBody>
          <a:bodyPr>
            <a:normAutofit/>
          </a:bodyPr>
          <a:lstStyle/>
          <a:p>
            <a:r>
              <a:rPr lang="en-US" dirty="0" smtClean="0"/>
              <a:t>29 CFR 1926.201(a)- Using a STOP/SLOW Paddle</a:t>
            </a:r>
          </a:p>
          <a:p>
            <a:pPr lvl="1"/>
            <a:r>
              <a:rPr lang="en-US" dirty="0" smtClean="0"/>
              <a:t>1988 EDITION:</a:t>
            </a:r>
          </a:p>
          <a:p>
            <a:pPr lvl="2"/>
            <a:r>
              <a:rPr lang="en-US" dirty="0" smtClean="0"/>
              <a:t>Section 6E</a:t>
            </a:r>
          </a:p>
          <a:p>
            <a:pPr lvl="1"/>
            <a:r>
              <a:rPr lang="en-US" dirty="0" smtClean="0"/>
              <a:t>Millennium Edition</a:t>
            </a:r>
          </a:p>
          <a:p>
            <a:pPr lvl="2"/>
            <a:r>
              <a:rPr lang="en-US" dirty="0" smtClean="0"/>
              <a:t>Section 6E.03</a:t>
            </a:r>
          </a:p>
          <a:p>
            <a:pPr lvl="1"/>
            <a:r>
              <a:rPr lang="en-US" dirty="0" smtClean="0"/>
              <a:t>These sections of the manual mandate the size, shape, color, retroreflectivity of the STOP/SLOW paddle</a:t>
            </a:r>
          </a:p>
        </p:txBody>
      </p:sp>
    </p:spTree>
    <p:extLst>
      <p:ext uri="{BB962C8B-B14F-4D97-AF65-F5344CB8AC3E}">
        <p14:creationId xmlns:p14="http://schemas.microsoft.com/office/powerpoint/2010/main" val="34846487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Cite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29 CFR 1926.201(a)- Using a Flag</a:t>
            </a:r>
          </a:p>
          <a:p>
            <a:r>
              <a:rPr lang="en-US" dirty="0" smtClean="0"/>
              <a:t>1988 EDITION:</a:t>
            </a:r>
          </a:p>
          <a:p>
            <a:pPr lvl="1"/>
            <a:r>
              <a:rPr lang="en-US" dirty="0" smtClean="0"/>
              <a:t>Section 6E-4:</a:t>
            </a:r>
          </a:p>
          <a:p>
            <a:pPr lvl="2"/>
            <a:r>
              <a:rPr lang="en-US" dirty="0"/>
              <a:t>Flags used for signaling </a:t>
            </a:r>
            <a:r>
              <a:rPr lang="en-US" b="1" dirty="0">
                <a:solidFill>
                  <a:srgbClr val="FF0000"/>
                </a:solidFill>
              </a:rPr>
              <a:t>SHALL</a:t>
            </a:r>
            <a:r>
              <a:rPr lang="en-US" dirty="0"/>
              <a:t> be a minimum of 24 inches square, made of a good grade of red material, and securely fastened to a staff about 3 feet long. The free edge </a:t>
            </a:r>
            <a:r>
              <a:rPr lang="en-US" b="1" dirty="0">
                <a:solidFill>
                  <a:srgbClr val="FFC000"/>
                </a:solidFill>
              </a:rPr>
              <a:t>SHOULD</a:t>
            </a:r>
            <a:r>
              <a:rPr lang="en-US" dirty="0"/>
              <a:t> be weighted so the flag will hang vertically, even in heavy winds. When used at night, flags </a:t>
            </a:r>
            <a:r>
              <a:rPr lang="en-US" b="1" dirty="0">
                <a:solidFill>
                  <a:srgbClr val="FF0000"/>
                </a:solidFill>
              </a:rPr>
              <a:t>SHALL</a:t>
            </a:r>
            <a:r>
              <a:rPr lang="en-US" dirty="0"/>
              <a:t> be retroreflective </a:t>
            </a:r>
            <a:r>
              <a:rPr lang="en-US" dirty="0" smtClean="0"/>
              <a:t>red</a:t>
            </a:r>
          </a:p>
          <a:p>
            <a:r>
              <a:rPr lang="en-US" dirty="0" smtClean="0"/>
              <a:t>Millennium Edition:</a:t>
            </a:r>
          </a:p>
          <a:p>
            <a:pPr lvl="1"/>
            <a:r>
              <a:rPr lang="en-US" dirty="0" smtClean="0"/>
              <a:t>Section 6E.03</a:t>
            </a:r>
          </a:p>
          <a:p>
            <a:pPr lvl="2" hangingPunct="0"/>
            <a:r>
              <a:rPr lang="en-US" dirty="0"/>
              <a:t>Flags, when used, </a:t>
            </a:r>
            <a:r>
              <a:rPr lang="en-US" b="1" dirty="0">
                <a:solidFill>
                  <a:srgbClr val="FF0000"/>
                </a:solidFill>
              </a:rPr>
              <a:t>SHALL</a:t>
            </a:r>
            <a:r>
              <a:rPr lang="en-US" dirty="0"/>
              <a:t> be a minimum of 600 mm (24 in) square, made of a good grade of red material, and securely fastened to a staff that is approximately 900 mm (36 in) in length</a:t>
            </a:r>
            <a:r>
              <a:rPr lang="en-US" b="1" dirty="0" smtClean="0"/>
              <a:t>	</a:t>
            </a:r>
            <a:endParaRPr lang="en-US" sz="2000" dirty="0"/>
          </a:p>
        </p:txBody>
      </p:sp>
    </p:spTree>
    <p:extLst>
      <p:ext uri="{BB962C8B-B14F-4D97-AF65-F5344CB8AC3E}">
        <p14:creationId xmlns:p14="http://schemas.microsoft.com/office/powerpoint/2010/main" val="37759455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Citations</a:t>
            </a:r>
            <a:endParaRPr lang="en-US" dirty="0"/>
          </a:p>
        </p:txBody>
      </p:sp>
      <p:sp>
        <p:nvSpPr>
          <p:cNvPr id="3" name="Content Placeholder 2"/>
          <p:cNvSpPr>
            <a:spLocks noGrp="1"/>
          </p:cNvSpPr>
          <p:nvPr>
            <p:ph idx="1"/>
          </p:nvPr>
        </p:nvSpPr>
        <p:spPr/>
        <p:txBody>
          <a:bodyPr>
            <a:normAutofit/>
          </a:bodyPr>
          <a:lstStyle/>
          <a:p>
            <a:r>
              <a:rPr lang="en-US" dirty="0" smtClean="0"/>
              <a:t>29 CFR 1926.201(a) </a:t>
            </a:r>
          </a:p>
          <a:p>
            <a:pPr lvl="1"/>
            <a:r>
              <a:rPr lang="en-US" dirty="0" smtClean="0"/>
              <a:t>1988 EDITION:</a:t>
            </a:r>
          </a:p>
          <a:p>
            <a:pPr lvl="2"/>
            <a:r>
              <a:rPr lang="en-US" dirty="0" smtClean="0"/>
              <a:t>Section 6E-5</a:t>
            </a:r>
          </a:p>
          <a:p>
            <a:pPr lvl="1"/>
            <a:r>
              <a:rPr lang="en-US" dirty="0" smtClean="0"/>
              <a:t>Millennium Edition</a:t>
            </a:r>
          </a:p>
          <a:p>
            <a:pPr lvl="2"/>
            <a:r>
              <a:rPr lang="en-US" dirty="0" smtClean="0"/>
              <a:t>Section 6E.04 </a:t>
            </a:r>
            <a:endParaRPr lang="en-US" dirty="0"/>
          </a:p>
          <a:p>
            <a:pPr lvl="1"/>
            <a:r>
              <a:rPr lang="en-US" dirty="0" smtClean="0"/>
              <a:t>These sections cover proper flagging procedures </a:t>
            </a:r>
          </a:p>
          <a:p>
            <a:pPr lvl="2"/>
            <a:r>
              <a:rPr lang="en-US" dirty="0" smtClean="0"/>
              <a:t>Flagger did not have a hand signaling device</a:t>
            </a:r>
            <a:endParaRPr lang="en-US" dirty="0"/>
          </a:p>
          <a:p>
            <a:pPr lvl="2"/>
            <a:r>
              <a:rPr lang="en-US" dirty="0" smtClean="0"/>
              <a:t>Use this section to support the violation</a:t>
            </a:r>
          </a:p>
        </p:txBody>
      </p:sp>
    </p:spTree>
    <p:extLst>
      <p:ext uri="{BB962C8B-B14F-4D97-AF65-F5344CB8AC3E}">
        <p14:creationId xmlns:p14="http://schemas.microsoft.com/office/powerpoint/2010/main" val="4670693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OSHA&amp;#x0D;&amp;#x0A;Webinar #0066&amp;#x0D;&amp;#x0A;&amp;#x0D;&amp;#x0A;&amp;#x0D;&amp;#x0A;Standards and Citation Policy for Roadway and Highway Work Zone Inspections &amp;quot;&quot;/&gt;&lt;property id=&quot;20307&quot; value=&quot;257&quot;/&gt;&lt;/object&gt;&lt;object type=&quot;3&quot; unique_id=&quot;10004&quot;&gt;&lt;property id=&quot;20148&quot; value=&quot;5&quot;/&gt;&lt;property id=&quot;20300&quot; value=&quot;Slide 2 - &amp;quot;Welcome and Introduction&amp;quot;&quot;/&gt;&lt;property id=&quot;20307&quot; value=&quot;258&quot;/&gt;&lt;/object&gt;&lt;object type=&quot;3&quot; unique_id=&quot;10005&quot;&gt;&lt;property id=&quot;20148&quot; value=&quot;5&quot;/&gt;&lt;property id=&quot;20300&quot; value=&quot;Slide 3 - &amp;quot;Presenters&amp;quot;&quot;/&gt;&lt;property id=&quot;20307&quot; value=&quot;533&quot;/&gt;&lt;/object&gt;&lt;object type=&quot;3&quot; unique_id=&quot;10006&quot;&gt;&lt;property id=&quot;20148&quot; value=&quot;5&quot;/&gt;&lt;property id=&quot;20300&quot; value=&quot;Slide 4 - &amp;quot;Objectives &amp;quot;&quot;/&gt;&lt;property id=&quot;20307&quot; value=&quot;262&quot;/&gt;&lt;/object&gt;&lt;object type=&quot;3&quot; unique_id=&quot;10007&quot;&gt;&lt;property id=&quot;20148&quot; value=&quot;5&quot;/&gt;&lt;property id=&quot;20300&quot; value=&quot;Slide 5 - &amp;quot;Manual on Uniform Traffic Control Devices&amp;#x0D;&amp;#x0A;&amp;#x0D;&amp;#x0A;(MUTCD)&amp;quot;&quot;/&gt;&lt;property id=&quot;20307&quot; value=&quot;396&quot;/&gt;&lt;/object&gt;&lt;object type=&quot;3&quot; unique_id=&quot;10008&quot;&gt;&lt;property id=&quot;20148&quot; value=&quot;5&quot;/&gt;&lt;property id=&quot;20300&quot; value=&quot;Slide 6 - &amp;quot;MUTCD&amp;quot;&quot;/&gt;&lt;property id=&quot;20307&quot; value=&quot;398&quot;/&gt;&lt;/object&gt;&lt;object type=&quot;3&quot; unique_id=&quot;10009&quot;&gt;&lt;property id=&quot;20148&quot; value=&quot;5&quot;/&gt;&lt;property id=&quot;20300&quot; value=&quot;Slide 7 - &amp;quot;http://mutcd.fhwa.dot.gov&amp;quot;&quot;/&gt;&lt;property id=&quot;20307&quot; value=&quot;399&quot;/&gt;&lt;/object&gt;&lt;object type=&quot;3&quot; unique_id=&quot;10010&quot;&gt;&lt;property id=&quot;20148&quot; value=&quot;5&quot;/&gt;&lt;property id=&quot;20300&quot; value=&quot;Slide 8 - &amp;quot;MUTCD&amp;quot;&quot;/&gt;&lt;property id=&quot;20307&quot; value=&quot;513&quot;/&gt;&lt;/object&gt;&lt;object type=&quot;3&quot; unique_id=&quot;10011&quot;&gt;&lt;property id=&quot;20148&quot; value=&quot;5&quot;/&gt;&lt;property id=&quot;20300&quot; value=&quot;Slide 9 - &amp;quot;MUTCD&amp;quot;&quot;/&gt;&lt;property id=&quot;20307&quot; value=&quot;395&quot;/&gt;&lt;/object&gt;&lt;object type=&quot;3&quot; unique_id=&quot;10012&quot;&gt;&lt;property id=&quot;20148&quot; value=&quot;5&quot;/&gt;&lt;property id=&quot;20300&quot; value=&quot;Slide 10 - &amp;quot;MUTCD&amp;quot;&quot;/&gt;&lt;property id=&quot;20307&quot; value=&quot;391&quot;/&gt;&lt;/object&gt;&lt;object type=&quot;3&quot; unique_id=&quot;10013&quot;&gt;&lt;property id=&quot;20148&quot; value=&quot;5&quot;/&gt;&lt;property id=&quot;20300&quot; value=&quot;Slide 11 - &amp;quot;MUTCD&amp;quot;&quot;/&gt;&lt;property id=&quot;20307&quot; value=&quot;392&quot;/&gt;&lt;/object&gt;&lt;object type=&quot;3&quot; unique_id=&quot;10014&quot;&gt;&lt;property id=&quot;20148&quot; value=&quot;5&quot;/&gt;&lt;property id=&quot;20300&quot; value=&quot;Slide 12 - &amp;quot;Temporary Traffic Control Zone&amp;quot;&quot;/&gt;&lt;property id=&quot;20307&quot; value=&quot;534&quot;/&gt;&lt;/object&gt;&lt;object type=&quot;3&quot; unique_id=&quot;10015&quot;&gt;&lt;property id=&quot;20148&quot; value=&quot;5&quot;/&gt;&lt;property id=&quot;20300&quot; value=&quot;Slide 13 - &amp;quot;Work Zones&amp;quot;&quot;/&gt;&lt;property id=&quot;20307&quot; value=&quot;432&quot;/&gt;&lt;/object&gt;&lt;object type=&quot;3&quot; unique_id=&quot;10016&quot;&gt;&lt;property id=&quot;20148&quot; value=&quot;5&quot;/&gt;&lt;property id=&quot;20300&quot; value=&quot;Slide 14&quot;/&gt;&lt;property id=&quot;20307&quot; value=&quot;433&quot;/&gt;&lt;/object&gt;&lt;object type=&quot;3&quot; unique_id=&quot;10017&quot;&gt;&lt;property id=&quot;20148&quot; value=&quot;5&quot;/&gt;&lt;property id=&quot;20300&quot; value=&quot;Slide 15&quot;/&gt;&lt;property id=&quot;20307&quot; value=&quot;434&quot;/&gt;&lt;/object&gt;&lt;object type=&quot;3&quot; unique_id=&quot;10018&quot;&gt;&lt;property id=&quot;20148&quot; value=&quot;5&quot;/&gt;&lt;property id=&quot;20300&quot; value=&quot;Slide 16 - &amp;quot;Advance Warning Area&amp;quot;&quot;/&gt;&lt;property id=&quot;20307&quot; value=&quot;435&quot;/&gt;&lt;/object&gt;&lt;object type=&quot;3&quot; unique_id=&quot;10019&quot;&gt;&lt;property id=&quot;20148&quot; value=&quot;5&quot;/&gt;&lt;property id=&quot;20300&quot; value=&quot;Slide 17 - &amp;quot;Advance Warning Areas Cont.&amp;quot;&quot;/&gt;&lt;property id=&quot;20307&quot; value=&quot;347&quot;/&gt;&lt;/object&gt;&lt;object type=&quot;3&quot; unique_id=&quot;10020&quot;&gt;&lt;property id=&quot;20148&quot; value=&quot;5&quot;/&gt;&lt;property id=&quot;20300&quot; value=&quot;Slide 18 - &amp;quot;Advance Warning Area&amp;quot;&quot;/&gt;&lt;property id=&quot;20307&quot; value=&quot;436&quot;/&gt;&lt;/object&gt;&lt;object type=&quot;3&quot; unique_id=&quot;10021&quot;&gt;&lt;property id=&quot;20148&quot; value=&quot;5&quot;/&gt;&lt;property id=&quot;20300&quot; value=&quot;Slide 19 - &amp;quot;Advance Warning Area&amp;quot;&quot;/&gt;&lt;property id=&quot;20307&quot; value=&quot;438&quot;/&gt;&lt;/object&gt;&lt;object type=&quot;3&quot; unique_id=&quot;10022&quot;&gt;&lt;property id=&quot;20148&quot; value=&quot;5&quot;/&gt;&lt;property id=&quot;20300&quot; value=&quot;Slide 20&quot;/&gt;&lt;property id=&quot;20307&quot; value=&quot;437&quot;/&gt;&lt;/object&gt;&lt;object type=&quot;3&quot; unique_id=&quot;10023&quot;&gt;&lt;property id=&quot;20148&quot; value=&quot;5&quot;/&gt;&lt;property id=&quot;20300&quot; value=&quot;Slide 21 - &amp;quot;Transition Area&amp;quot;&quot;/&gt;&lt;property id=&quot;20307&quot; value=&quot;439&quot;/&gt;&lt;/object&gt;&lt;object type=&quot;3&quot; unique_id=&quot;10024&quot;&gt;&lt;property id=&quot;20148&quot; value=&quot;5&quot;/&gt;&lt;property id=&quot;20300&quot; value=&quot;Slide 22 - &amp;quot;Transition Area&amp;quot;&quot;/&gt;&lt;property id=&quot;20307&quot; value=&quot;440&quot;/&gt;&lt;/object&gt;&lt;object type=&quot;3&quot; unique_id=&quot;10025&quot;&gt;&lt;property id=&quot;20148&quot; value=&quot;5&quot;/&gt;&lt;property id=&quot;20300&quot; value=&quot;Slide 23 - &amp;quot;Transition Area&amp;quot;&quot;/&gt;&lt;property id=&quot;20307&quot; value=&quot;443&quot;/&gt;&lt;/object&gt;&lt;object type=&quot;3&quot; unique_id=&quot;10026&quot;&gt;&lt;property id=&quot;20148&quot; value=&quot;5&quot;/&gt;&lt;property id=&quot;20300&quot; value=&quot;Slide 24 - &amp;quot;Mobile Operations With Wrong Sign &amp;quot;&quot;/&gt;&lt;property id=&quot;20307&quot; value=&quot;348&quot;/&gt;&lt;/object&gt;&lt;object type=&quot;3&quot; unique_id=&quot;10027&quot;&gt;&lt;property id=&quot;20148&quot; value=&quot;5&quot;/&gt;&lt;property id=&quot;20300&quot; value=&quot;Slide 25 - &amp;quot;Mobile Operations&amp;quot;&quot;/&gt;&lt;property id=&quot;20307&quot; value=&quot;514&quot;/&gt;&lt;/object&gt;&lt;object type=&quot;3&quot; unique_id=&quot;10028&quot;&gt;&lt;property id=&quot;20148&quot; value=&quot;5&quot;/&gt;&lt;property id=&quot;20300&quot; value=&quot;Slide 26 - &amp;quot;Activity Area&amp;quot;&quot;/&gt;&lt;property id=&quot;20307&quot; value=&quot;442&quot;/&gt;&lt;/object&gt;&lt;object type=&quot;3&quot; unique_id=&quot;10029&quot;&gt;&lt;property id=&quot;20148&quot; value=&quot;5&quot;/&gt;&lt;property id=&quot;20300&quot; value=&quot;Slide 27 - &amp;quot;Activity Area&amp;quot;&quot;/&gt;&lt;property id=&quot;20307&quot; value=&quot;447&quot;/&gt;&lt;/object&gt;&lt;object type=&quot;3&quot; unique_id=&quot;10030&quot;&gt;&lt;property id=&quot;20148&quot; value=&quot;5&quot;/&gt;&lt;property id=&quot;20300&quot; value=&quot;Slide 28 - &amp;quot;Activity Area&amp;quot;&quot;/&gt;&lt;property id=&quot;20307&quot; value=&quot;448&quot;/&gt;&lt;/object&gt;&lt;object type=&quot;3&quot; unique_id=&quot;10031&quot;&gt;&lt;property id=&quot;20148&quot; value=&quot;5&quot;/&gt;&lt;property id=&quot;20300&quot; value=&quot;Slide 29 - &amp;quot;Activity Area&amp;quot;&quot;/&gt;&lt;property id=&quot;20307&quot; value=&quot;441&quot;/&gt;&lt;/object&gt;&lt;object type=&quot;3&quot; unique_id=&quot;10032&quot;&gt;&lt;property id=&quot;20148&quot; value=&quot;5&quot;/&gt;&lt;property id=&quot;20300&quot; value=&quot;Slide 30 - &amp;quot;Activity Area&amp;quot;&quot;/&gt;&lt;property id=&quot;20307&quot; value=&quot;451&quot;/&gt;&lt;/object&gt;&lt;object type=&quot;3&quot; unique_id=&quot;10033&quot;&gt;&lt;property id=&quot;20148&quot; value=&quot;5&quot;/&gt;&lt;property id=&quot;20300&quot; value=&quot;Slide 31 - &amp;quot;Activity Area&amp;quot;&quot;/&gt;&lt;property id=&quot;20307&quot; value=&quot;449&quot;/&gt;&lt;/object&gt;&lt;object type=&quot;3&quot; unique_id=&quot;10034&quot;&gt;&lt;property id=&quot;20148&quot; value=&quot;5&quot;/&gt;&lt;property id=&quot;20300&quot; value=&quot;Slide 32 - &amp;quot;Activity Area&amp;quot;&quot;/&gt;&lt;property id=&quot;20307&quot; value=&quot;444&quot;/&gt;&lt;/object&gt;&lt;object type=&quot;3&quot; unique_id=&quot;10035&quot;&gt;&lt;property id=&quot;20148&quot; value=&quot;5&quot;/&gt;&lt;property id=&quot;20300&quot; value=&quot;Slide 33 - &amp;quot;Activity Area&amp;quot;&quot;/&gt;&lt;property id=&quot;20307&quot; value=&quot;454&quot;/&gt;&lt;/object&gt;&lt;object type=&quot;3&quot; unique_id=&quot;10036&quot;&gt;&lt;property id=&quot;20148&quot; value=&quot;5&quot;/&gt;&lt;property id=&quot;20300&quot; value=&quot;Slide 34 - &amp;quot;Activity Area&amp;quot;&quot;/&gt;&lt;property id=&quot;20307&quot; value=&quot;455&quot;/&gt;&lt;/object&gt;&lt;object type=&quot;3&quot; unique_id=&quot;10037&quot;&gt;&lt;property id=&quot;20148&quot; value=&quot;5&quot;/&gt;&lt;property id=&quot;20300&quot; value=&quot;Slide 35 - &amp;quot;Activity Area&amp;quot;&quot;/&gt;&lt;property id=&quot;20307&quot; value=&quot;456&quot;/&gt;&lt;/object&gt;&lt;object type=&quot;3&quot; unique_id=&quot;10038&quot;&gt;&lt;property id=&quot;20148&quot; value=&quot;5&quot;/&gt;&lt;property id=&quot;20300&quot; value=&quot;Slide 36 - &amp;quot;Activity Area&amp;quot;&quot;/&gt;&lt;property id=&quot;20307&quot; value=&quot;450&quot;/&gt;&lt;/object&gt;&lt;object type=&quot;3&quot; unique_id=&quot;10039&quot;&gt;&lt;property id=&quot;20148&quot; value=&quot;5&quot;/&gt;&lt;property id=&quot;20300&quot; value=&quot;Slide 37 - &amp;quot;Activity Area&amp;quot;&quot;/&gt;&lt;property id=&quot;20307&quot; value=&quot;445&quot;/&gt;&lt;/object&gt;&lt;object type=&quot;3&quot; unique_id=&quot;10040&quot;&gt;&lt;property id=&quot;20148&quot; value=&quot;5&quot;/&gt;&lt;property id=&quot;20300&quot; value=&quot;Slide 38 - &amp;quot;Activity Area&amp;quot;&quot;/&gt;&lt;property id=&quot;20307&quot; value=&quot;446&quot;/&gt;&lt;/object&gt;&lt;object type=&quot;3&quot; unique_id=&quot;10041&quot;&gt;&lt;property id=&quot;20148&quot; value=&quot;5&quot;/&gt;&lt;property id=&quot;20300&quot; value=&quot;Slide 39&quot;/&gt;&lt;property id=&quot;20307&quot; value=&quot;457&quot;/&gt;&lt;/object&gt;&lt;object type=&quot;3&quot; unique_id=&quot;10042&quot;&gt;&lt;property id=&quot;20148&quot; value=&quot;5&quot;/&gt;&lt;property id=&quot;20300&quot; value=&quot;Slide 40 - &amp;quot;Termination Area&amp;quot;&quot;/&gt;&lt;property id=&quot;20307&quot; value=&quot;458&quot;/&gt;&lt;/object&gt;&lt;object type=&quot;3&quot; unique_id=&quot;10043&quot;&gt;&lt;property id=&quot;20148&quot; value=&quot;5&quot;/&gt;&lt;property id=&quot;20300&quot; value=&quot;Slide 41 - &amp;quot;Termination Area&amp;quot;&quot;/&gt;&lt;property id=&quot;20307&quot; value=&quot;459&quot;/&gt;&lt;/object&gt;&lt;object type=&quot;3&quot; unique_id=&quot;10044&quot;&gt;&lt;property id=&quot;20148&quot; value=&quot;5&quot;/&gt;&lt;property id=&quot;20300&quot; value=&quot;Slide 42 - &amp;quot;Termination Area&amp;quot;&quot;/&gt;&lt;property id=&quot;20307&quot; value=&quot;461&quot;/&gt;&lt;/object&gt;&lt;object type=&quot;3&quot; unique_id=&quot;10045&quot;&gt;&lt;property id=&quot;20148&quot; value=&quot;5&quot;/&gt;&lt;property id=&quot;20300&quot; value=&quot;Slide 43 - &amp;quot;Termination Area&amp;quot;&quot;/&gt;&lt;property id=&quot;20307&quot; value=&quot;460&quot;/&gt;&lt;/object&gt;&lt;object type=&quot;3&quot; unique_id=&quot;10046&quot;&gt;&lt;property id=&quot;20148&quot; value=&quot;5&quot;/&gt;&lt;property id=&quot;20300&quot; value=&quot;Slide 44 - &amp;quot;Some Things to Consider…&amp;quot;&quot;/&gt;&lt;property id=&quot;20307&quot; value=&quot;462&quot;/&gt;&lt;/object&gt;&lt;object type=&quot;3&quot; unique_id=&quot;10047&quot;&gt;&lt;property id=&quot;20148&quot; value=&quot;5&quot;/&gt;&lt;property id=&quot;20300&quot; value=&quot;Slide 45 - &amp;quot;General Inspection Procedures&amp;quot;&quot;/&gt;&lt;property id=&quot;20307&quot; value=&quot;334&quot;/&gt;&lt;/object&gt;&lt;object type=&quot;3&quot; unique_id=&quot;10048&quot;&gt;&lt;property id=&quot;20148&quot; value=&quot;5&quot;/&gt;&lt;property id=&quot;20300&quot; value=&quot;Slide 46 - &amp;quot;Coordination with other&amp;#x0D;&amp;#x0A;Governmental Entities &amp;quot;&quot;/&gt;&lt;property id=&quot;20307&quot; value=&quot;335&quot;/&gt;&lt;/object&gt;&lt;object type=&quot;3&quot; unique_id=&quot;10049&quot;&gt;&lt;property id=&quot;20148&quot; value=&quot;5&quot;/&gt;&lt;property id=&quot;20300&quot; value=&quot;Slide 47 - &amp;quot;Law Enforcement&amp;quot;&quot;/&gt;&lt;property id=&quot;20307&quot; value=&quot;336&quot;/&gt;&lt;/object&gt;&lt;object type=&quot;3&quot; unique_id=&quot;10050&quot;&gt;&lt;property id=&quot;20148&quot; value=&quot;5&quot;/&gt;&lt;property id=&quot;20300&quot; value=&quot;Slide 48 - &amp;quot;Two Aspects of Work Zone Inspections&amp;quot;&quot;/&gt;&lt;property id=&quot;20307&quot; value=&quot;338&quot;/&gt;&lt;/object&gt;&lt;object type=&quot;3&quot; unique_id=&quot;10051&quot;&gt;&lt;property id=&quot;20148&quot; value=&quot;5&quot;/&gt;&lt;property id=&quot;20300&quot; value=&quot;Slide 49 - &amp;quot;Case File Documentation &amp;quot;&quot;/&gt;&lt;property id=&quot;20307&quot; value=&quot;465&quot;/&gt;&lt;/object&gt;&lt;object type=&quot;3&quot; unique_id=&quot;10052&quot;&gt;&lt;property id=&quot;20148&quot; value=&quot;5&quot;/&gt;&lt;property id=&quot;20300&quot; value=&quot;Slide 50 - &amp;quot;Case File Documentation &amp;quot;&quot;/&gt;&lt;property id=&quot;20307&quot; value=&quot;466&quot;/&gt;&lt;/object&gt;&lt;object type=&quot;3&quot; unique_id=&quot;10053&quot;&gt;&lt;property id=&quot;20148&quot; value=&quot;5&quot;/&gt;&lt;property id=&quot;20300&quot; value=&quot;Slide 51 - &amp;quot;Case File Documentation &amp;quot;&quot;/&gt;&lt;property id=&quot;20307&quot; value=&quot;464&quot;/&gt;&lt;/object&gt;&lt;object type=&quot;3&quot; unique_id=&quot;10054&quot;&gt;&lt;property id=&quot;20148&quot; value=&quot;5&quot;/&gt;&lt;property id=&quot;20300&quot; value=&quot;Slide 52&quot;/&gt;&lt;property id=&quot;20307&quot; value=&quot;463&quot;/&gt;&lt;/object&gt;&lt;object type=&quot;3&quot; unique_id=&quot;10055&quot;&gt;&lt;property id=&quot;20148&quot; value=&quot;5&quot;/&gt;&lt;property id=&quot;20300&quot; value=&quot;Slide 53 - &amp;quot;Case File Documentation &amp;quot;&quot;/&gt;&lt;property id=&quot;20307&quot; value=&quot;467&quot;/&gt;&lt;/object&gt;&lt;object type=&quot;3&quot; unique_id=&quot;10056&quot;&gt;&lt;property id=&quot;20148&quot; value=&quot;5&quot;/&gt;&lt;property id=&quot;20300&quot; value=&quot;Slide 54 - &amp;quot;Case File Documentation &amp;quot;&quot;/&gt;&lt;property id=&quot;20307&quot; value=&quot;530&quot;/&gt;&lt;/object&gt;&lt;object type=&quot;3&quot; unique_id=&quot;10057&quot;&gt;&lt;property id=&quot;20148&quot; value=&quot;5&quot;/&gt;&lt;property id=&quot;20300&quot; value=&quot;Slide 55&quot;/&gt;&lt;property id=&quot;20307&quot; value=&quot;468&quot;/&gt;&lt;/object&gt;&lt;object type=&quot;3&quot; unique_id=&quot;10058&quot;&gt;&lt;property id=&quot;20148&quot; value=&quot;5&quot;/&gt;&lt;property id=&quot;20300&quot; value=&quot;Slide 56 - &amp;quot;Standards and Citation Policy&amp;quot;&quot;/&gt;&lt;property id=&quot;20307&quot; value=&quot;339&quot;/&gt;&lt;/object&gt;&lt;object type=&quot;3&quot; unique_id=&quot;10059&quot;&gt;&lt;property id=&quot;20148&quot; value=&quot;5&quot;/&gt;&lt;property id=&quot;20300&quot; value=&quot;Slide 57 - &amp;quot;Construction vs.&amp;#x0D;&amp;#x0A;General Industry (Maintenance)&amp;quot;&quot;/&gt;&lt;property id=&quot;20307&quot; value=&quot;340&quot;/&gt;&lt;/object&gt;&lt;object type=&quot;3&quot; unique_id=&quot;10060&quot;&gt;&lt;property id=&quot;20148&quot; value=&quot;5&quot;/&gt;&lt;property id=&quot;20300&quot; value=&quot;Slide 58 - &amp;quot;Construction vs.&amp;#x0D;&amp;#x0A;General Industry (Maintenance) Cont.&amp;quot;&quot;/&gt;&lt;property id=&quot;20307&quot; value=&quot;341&quot;/&gt;&lt;/object&gt;&lt;object type=&quot;3&quot; unique_id=&quot;10061&quot;&gt;&lt;property id=&quot;20148&quot; value=&quot;5&quot;/&gt;&lt;property id=&quot;20300&quot; value=&quot;Slide 59 - &amp;quot;Standards Cited for &amp;#x0D;&amp;#x0A;Construction Work Zones&amp;quot;&quot;/&gt;&lt;property id=&quot;20307&quot; value=&quot;342&quot;/&gt;&lt;/object&gt;&lt;object type=&quot;3&quot; unique_id=&quot;10062&quot;&gt;&lt;property id=&quot;20148&quot; value=&quot;5&quot;/&gt;&lt;property id=&quot;20300&quot; value=&quot;Slide 60 - &amp;quot;Standards Cited for &amp;#x0D;&amp;#x0A;General Industry Work Zones&amp;quot;&quot;/&gt;&lt;property id=&quot;20307&quot; value=&quot;469&quot;/&gt;&lt;/object&gt;&lt;object type=&quot;3&quot; unique_id=&quot;10063&quot;&gt;&lt;property id=&quot;20148&quot; value=&quot;5&quot;/&gt;&lt;property id=&quot;20300&quot; value=&quot;Slide 61 - &amp;quot;Standards Cited for &amp;#x0D;&amp;#x0A;General Industry Work Zones&amp;quot;&quot;/&gt;&lt;property id=&quot;20307&quot; value=&quot;531&quot;/&gt;&lt;/object&gt;&lt;object type=&quot;3&quot; unique_id=&quot;10064&quot;&gt;&lt;property id=&quot;20148&quot; value=&quot;5&quot;/&gt;&lt;property id=&quot;20300&quot; value=&quot;Slide 62 - &amp;quot;Standards Cited for &amp;#x0D;&amp;#x0A;General Industry Work Zones&amp;quot;&quot;/&gt;&lt;property id=&quot;20307&quot; value=&quot;470&quot;/&gt;&lt;/object&gt;&lt;object type=&quot;3&quot; unique_id=&quot;10065&quot;&gt;&lt;property id=&quot;20148&quot; value=&quot;5&quot;/&gt;&lt;property id=&quot;20300&quot; value=&quot;Slide 63 - &amp;quot;Citable Edition Policy&amp;quot;&quot;/&gt;&lt;property id=&quot;20307&quot; value=&quot;515&quot;/&gt;&lt;/object&gt;&lt;object type=&quot;3&quot; unique_id=&quot;10066&quot;&gt;&lt;property id=&quot;20148&quot; value=&quot;5&quot;/&gt;&lt;property id=&quot;20300&quot; value=&quot;Slide 64 - &amp;quot;Traffic Signs&amp;quot;&quot;/&gt;&lt;property id=&quot;20307&quot; value=&quot;343&quot;/&gt;&lt;/object&gt;&lt;object type=&quot;3&quot; unique_id=&quot;10067&quot;&gt;&lt;property id=&quot;20148&quot; value=&quot;5&quot;/&gt;&lt;property id=&quot;20300&quot; value=&quot;Slide 65 - &amp;quot;Traffic Control Signs and Devices&amp;quot;&quot;/&gt;&lt;property id=&quot;20307&quot; value=&quot;508&quot;/&gt;&lt;/object&gt;&lt;object type=&quot;3&quot; unique_id=&quot;10068&quot;&gt;&lt;property id=&quot;20148&quot; value=&quot;5&quot;/&gt;&lt;property id=&quot;20300&quot; value=&quot;Slide 66 - &amp;quot;Traffic Control Signs and Devices&amp;quot;&quot;/&gt;&lt;property id=&quot;20307&quot; value=&quot;510&quot;/&gt;&lt;/object&gt;&lt;object type=&quot;3&quot; unique_id=&quot;10069&quot;&gt;&lt;property id=&quot;20148&quot; value=&quot;5&quot;/&gt;&lt;property id=&quot;20300&quot; value=&quot;Slide 67 - &amp;quot;Traffic Control Signs and Devices&amp;quot;&quot;/&gt;&lt;property id=&quot;20307&quot; value=&quot;344&quot;/&gt;&lt;/object&gt;&lt;object type=&quot;3&quot; unique_id=&quot;10070&quot;&gt;&lt;property id=&quot;20148&quot; value=&quot;5&quot;/&gt;&lt;property id=&quot;20300&quot; value=&quot;Slide 68 - &amp;quot;Traffic Control Signs and Devices&amp;quot;&quot;/&gt;&lt;property id=&quot;20307&quot; value=&quot;472&quot;/&gt;&lt;/object&gt;&lt;object type=&quot;3&quot; unique_id=&quot;10071&quot;&gt;&lt;property id=&quot;20148&quot; value=&quot;5&quot;/&gt;&lt;property id=&quot;20300&quot; value=&quot;Slide 69 - &amp;quot;Traffic Control Signs and Devices&amp;quot;&quot;/&gt;&lt;property id=&quot;20307&quot; value=&quot;474&quot;/&gt;&lt;/object&gt;&lt;object type=&quot;3&quot; unique_id=&quot;10072&quot;&gt;&lt;property id=&quot;20148&quot; value=&quot;5&quot;/&gt;&lt;property id=&quot;20300&quot; value=&quot;Slide 70 - &amp;quot;Traffic Control Signs and Devices&amp;quot;&quot;/&gt;&lt;property id=&quot;20307&quot; value=&quot;475&quot;/&gt;&lt;/object&gt;&lt;object type=&quot;3&quot; unique_id=&quot;10073&quot;&gt;&lt;property id=&quot;20148&quot; value=&quot;5&quot;/&gt;&lt;property id=&quot;20300&quot; value=&quot;Slide 71 - &amp;quot;Traffic Control Signs and Devices&amp;quot;&quot;/&gt;&lt;property id=&quot;20307&quot; value=&quot;477&quot;/&gt;&lt;/object&gt;&lt;object type=&quot;3&quot; unique_id=&quot;10074&quot;&gt;&lt;property id=&quot;20148&quot; value=&quot;5&quot;/&gt;&lt;property id=&quot;20300&quot; value=&quot;Slide 72 - &amp;quot;Traffic Control Signs and Devices&amp;quot;&quot;/&gt;&lt;property id=&quot;20307&quot; value=&quot;478&quot;/&gt;&lt;/object&gt;&lt;object type=&quot;3&quot; unique_id=&quot;10075&quot;&gt;&lt;property id=&quot;20148&quot; value=&quot;5&quot;/&gt;&lt;property id=&quot;20300&quot; value=&quot;Slide 73 - &amp;quot;Traffic Control Signs and Devices&amp;quot;&quot;/&gt;&lt;property id=&quot;20307&quot; value=&quot;479&quot;/&gt;&lt;/object&gt;&lt;object type=&quot;3&quot; unique_id=&quot;10076&quot;&gt;&lt;property id=&quot;20148&quot; value=&quot;5&quot;/&gt;&lt;property id=&quot;20300&quot; value=&quot;Slide 74 - &amp;quot;Traffic Control Signs and Devices&amp;quot;&quot;/&gt;&lt;property id=&quot;20307&quot; value=&quot;480&quot;/&gt;&lt;/object&gt;&lt;object type=&quot;3&quot; unique_id=&quot;10077&quot;&gt;&lt;property id=&quot;20148&quot; value=&quot;5&quot;/&gt;&lt;property id=&quot;20300&quot; value=&quot;Slide 75 - &amp;quot;Traffic Control Signs and Devices&amp;quot;&quot;/&gt;&lt;property id=&quot;20307&quot; value=&quot;481&quot;/&gt;&lt;/object&gt;&lt;object type=&quot;3&quot; unique_id=&quot;10078&quot;&gt;&lt;property id=&quot;20148&quot; value=&quot;5&quot;/&gt;&lt;property id=&quot;20300&quot; value=&quot;Slide 76 - &amp;quot;Traffic Control Signs and Devices&amp;quot;&quot;/&gt;&lt;property id=&quot;20307&quot; value=&quot;482&quot;/&gt;&lt;/object&gt;&lt;object type=&quot;3&quot; unique_id=&quot;10079&quot;&gt;&lt;property id=&quot;20148&quot; value=&quot;5&quot;/&gt;&lt;property id=&quot;20300&quot; value=&quot;Slide 77 - &amp;quot;Traffic Control Signs and Devices&amp;quot;&quot;/&gt;&lt;property id=&quot;20307&quot; value=&quot;483&quot;/&gt;&lt;/object&gt;&lt;object type=&quot;3&quot; unique_id=&quot;10080&quot;&gt;&lt;property id=&quot;20148&quot; value=&quot;5&quot;/&gt;&lt;property id=&quot;20300&quot; value=&quot;Slide 78 - &amp;quot;Traffic Control Signs and Devices&amp;quot;&quot;/&gt;&lt;property id=&quot;20307&quot; value=&quot;484&quot;/&gt;&lt;/object&gt;&lt;object type=&quot;3&quot; unique_id=&quot;10081&quot;&gt;&lt;property id=&quot;20148&quot; value=&quot;5&quot;/&gt;&lt;property id=&quot;20300&quot; value=&quot;Slide 79 - &amp;quot;Traffic Control Signs and Devices&amp;quot;&quot;/&gt;&lt;property id=&quot;20307&quot; value=&quot;485&quot;/&gt;&lt;/object&gt;&lt;object type=&quot;3&quot; unique_id=&quot;10082&quot;&gt;&lt;property id=&quot;20148&quot; value=&quot;5&quot;/&gt;&lt;property id=&quot;20300&quot; value=&quot;Slide 80 - &amp;quot;Traffic Control Signs and Devices&amp;quot;&quot;/&gt;&lt;property id=&quot;20307&quot; value=&quot;486&quot;/&gt;&lt;/object&gt;&lt;object type=&quot;3&quot; unique_id=&quot;10083&quot;&gt;&lt;property id=&quot;20148&quot; value=&quot;5&quot;/&gt;&lt;property id=&quot;20300&quot; value=&quot;Slide 81 - &amp;quot;Signaling&amp;quot;&quot;/&gt;&lt;property id=&quot;20307&quot; value=&quot;345&quot;/&gt;&lt;/object&gt;&lt;object type=&quot;3&quot; unique_id=&quot;10084&quot;&gt;&lt;property id=&quot;20148&quot; value=&quot;5&quot;/&gt;&lt;property id=&quot;20300&quot; value=&quot;Slide 82 - &amp;quot;Signaling&amp;quot;&quot;/&gt;&lt;property id=&quot;20307&quot; value=&quot;488&quot;/&gt;&lt;/object&gt;&lt;object type=&quot;3&quot; unique_id=&quot;10085&quot;&gt;&lt;property id=&quot;20148&quot; value=&quot;5&quot;/&gt;&lt;property id=&quot;20300&quot; value=&quot;Slide 83 - &amp;quot;Signaling&amp;quot;&quot;/&gt;&lt;property id=&quot;20307&quot; value=&quot;489&quot;/&gt;&lt;/object&gt;&lt;object type=&quot;3&quot; unique_id=&quot;10086&quot;&gt;&lt;property id=&quot;20148&quot; value=&quot;5&quot;/&gt;&lt;property id=&quot;20300&quot; value=&quot;Slide 84 - &amp;quot;Barricades and Barriers&amp;quot;&quot;/&gt;&lt;property id=&quot;20307&quot; value=&quot;346&quot;/&gt;&lt;/object&gt;&lt;object type=&quot;3&quot; unique_id=&quot;10087&quot;&gt;&lt;property id=&quot;20148&quot; value=&quot;5&quot;/&gt;&lt;property id=&quot;20300&quot; value=&quot;Slide 85 - &amp;quot;Barricade Types&amp;quot;&quot;/&gt;&lt;property id=&quot;20307&quot; value=&quot;350&quot;/&gt;&lt;/object&gt;&lt;object type=&quot;3&quot; unique_id=&quot;10088&quot;&gt;&lt;property id=&quot;20148&quot; value=&quot;5&quot;/&gt;&lt;property id=&quot;20300&quot; value=&quot;Slide 86 - &amp;quot;Barricades and Barriers&amp;quot;&quot;/&gt;&lt;property id=&quot;20307&quot; value=&quot;487&quot;/&gt;&lt;/object&gt;&lt;object type=&quot;3&quot; unique_id=&quot;10089&quot;&gt;&lt;property id=&quot;20148&quot; value=&quot;5&quot;/&gt;&lt;property id=&quot;20300&quot; value=&quot;Slide 87 - &amp;quot;Barricades and Barriers&amp;quot;&quot;/&gt;&lt;property id=&quot;20307&quot; value=&quot;490&quot;/&gt;&lt;/object&gt;&lt;object type=&quot;3&quot; unique_id=&quot;10090&quot;&gt;&lt;property id=&quot;20148&quot; value=&quot;5&quot;/&gt;&lt;property id=&quot;20300&quot; value=&quot;Slide 88 - &amp;quot;Barricades and Barriers&amp;quot;&quot;/&gt;&lt;property id=&quot;20307&quot; value=&quot;491&quot;/&gt;&lt;/object&gt;&lt;object type=&quot;3&quot; unique_id=&quot;10091&quot;&gt;&lt;property id=&quot;20148&quot; value=&quot;5&quot;/&gt;&lt;property id=&quot;20300&quot; value=&quot;Slide 89 - &amp;quot;S&amp;amp;H Program and Training Citations&amp;quot;&quot;/&gt;&lt;property id=&quot;20307&quot; value=&quot;352&quot;/&gt;&lt;/object&gt;&lt;object type=&quot;3&quot; unique_id=&quot;10092&quot;&gt;&lt;property id=&quot;20148&quot; value=&quot;5&quot;/&gt;&lt;property id=&quot;20300&quot; value=&quot;Slide 90 - &amp;quot;Citing of Section 5(a)(1)&amp;quot;&quot;/&gt;&lt;property id=&quot;20307&quot; value=&quot;353&quot;/&gt;&lt;/object&gt;&lt;object type=&quot;3&quot; unique_id=&quot;10093&quot;&gt;&lt;property id=&quot;20148&quot; value=&quot;5&quot;/&gt;&lt;property id=&quot;20300&quot; value=&quot;Slide 91 - &amp;quot;Citing of Section 5(a)(1)&amp;quot;&quot;/&gt;&lt;property id=&quot;20307&quot; value=&quot;492&quot;/&gt;&lt;/object&gt;&lt;object type=&quot;3&quot; unique_id=&quot;10094&quot;&gt;&lt;property id=&quot;20148&quot; value=&quot;5&quot;/&gt;&lt;property id=&quot;20300&quot; value=&quot;Slide 92 - &amp;quot;FIELD INSPECTIONS WITH CITATIONS ISSUED &amp;quot;&quot;/&gt;&lt;property id=&quot;20307&quot; value=&quot;511&quot;/&gt;&lt;/object&gt;&lt;object type=&quot;3&quot; unique_id=&quot;10095&quot;&gt;&lt;property id=&quot;20148&quot; value=&quot;5&quot;/&gt;&lt;property id=&quot;20300&quot; value=&quot;Slide 93&quot;/&gt;&lt;property id=&quot;20307&quot; value=&quot;354&quot;/&gt;&lt;/object&gt;&lt;object type=&quot;3&quot; unique_id=&quot;10096&quot;&gt;&lt;property id=&quot;20148&quot; value=&quot;5&quot;/&gt;&lt;property id=&quot;20300&quot; value=&quot;Slide 94 - &amp;quot;What to Cite&amp;quot;&quot;/&gt;&lt;property id=&quot;20307&quot; value=&quot;357&quot;/&gt;&lt;/object&gt;&lt;object type=&quot;3&quot; unique_id=&quot;10097&quot;&gt;&lt;property id=&quot;20148&quot; value=&quot;5&quot;/&gt;&lt;property id=&quot;20300&quot; value=&quot;Slide 95 - &amp;quot;Case Study&amp;quot;&quot;/&gt;&lt;property id=&quot;20307&quot; value=&quot;360&quot;/&gt;&lt;/object&gt;&lt;object type=&quot;3&quot; unique_id=&quot;10098&quot;&gt;&lt;property id=&quot;20148&quot; value=&quot;5&quot;/&gt;&lt;property id=&quot;20300&quot; value=&quot;Slide 96 - &amp;quot;Case Study&amp;quot;&quot;/&gt;&lt;property id=&quot;20307&quot; value=&quot;364&quot;/&gt;&lt;/object&gt;&lt;object type=&quot;3&quot; unique_id=&quot;10099&quot;&gt;&lt;property id=&quot;20148&quot; value=&quot;5&quot;/&gt;&lt;property id=&quot;20300&quot; value=&quot;Slide 97 - &amp;quot;What to Cite&amp;quot;&quot;/&gt;&lt;property id=&quot;20307&quot; value=&quot;370&quot;/&gt;&lt;/object&gt;&lt;object type=&quot;3&quot; unique_id=&quot;10100&quot;&gt;&lt;property id=&quot;20148&quot; value=&quot;5&quot;/&gt;&lt;property id=&quot;20300&quot; value=&quot;Slide 98 - &amp;quot;What to Cite&amp;quot;&quot;/&gt;&lt;property id=&quot;20307&quot; value=&quot;516&quot;/&gt;&lt;/object&gt;&lt;object type=&quot;3&quot; unique_id=&quot;10101&quot;&gt;&lt;property id=&quot;20148&quot; value=&quot;5&quot;/&gt;&lt;property id=&quot;20300&quot; value=&quot;Slide 99 - &amp;quot;Additional Citations&amp;quot;&quot;/&gt;&lt;property id=&quot;20307&quot; value=&quot;374&quot;/&gt;&lt;/object&gt;&lt;object type=&quot;3&quot; unique_id=&quot;10102&quot;&gt;&lt;property id=&quot;20148&quot; value=&quot;5&quot;/&gt;&lt;property id=&quot;20300&quot; value=&quot;Slide 100 - &amp;quot;Additional Citations&amp;quot;&quot;/&gt;&lt;property id=&quot;20307&quot; value=&quot;371&quot;/&gt;&lt;/object&gt;&lt;object type=&quot;3&quot; unique_id=&quot;10103&quot;&gt;&lt;property id=&quot;20148&quot; value=&quot;5&quot;/&gt;&lt;property id=&quot;20300&quot; value=&quot;Slide 101 - &amp;quot;Additional Citations&amp;quot;&quot;/&gt;&lt;property id=&quot;20307&quot; value=&quot;376&quot;/&gt;&lt;/object&gt;&lt;object type=&quot;3&quot; unique_id=&quot;10104&quot;&gt;&lt;property id=&quot;20148&quot; value=&quot;5&quot;/&gt;&lt;property id=&quot;20300&quot; value=&quot;Slide 102&quot;/&gt;&lt;property id=&quot;20307&quot; value=&quot;497&quot;/&gt;&lt;/object&gt;&lt;object type=&quot;3&quot; unique_id=&quot;10105&quot;&gt;&lt;property id=&quot;20148&quot; value=&quot;5&quot;/&gt;&lt;property id=&quot;20300&quot; value=&quot;Slide 103 - &amp;quot;What to Cite&amp;quot;&quot;/&gt;&lt;property id=&quot;20307&quot; value=&quot;498&quot;/&gt;&lt;/object&gt;&lt;object type=&quot;3&quot; unique_id=&quot;10106&quot;&gt;&lt;property id=&quot;20148&quot; value=&quot;5&quot;/&gt;&lt;property id=&quot;20300&quot; value=&quot;Slide 104 - &amp;quot;What to Cite&amp;quot;&quot;/&gt;&lt;property id=&quot;20307&quot; value=&quot;517&quot;/&gt;&lt;/object&gt;&lt;object type=&quot;3&quot; unique_id=&quot;10107&quot;&gt;&lt;property id=&quot;20148&quot; value=&quot;5&quot;/&gt;&lt;property id=&quot;20300&quot; value=&quot;Slide 105&quot;/&gt;&lt;property id=&quot;20307&quot; value=&quot;384&quot;/&gt;&lt;/object&gt;&lt;object type=&quot;3&quot; unique_id=&quot;10108&quot;&gt;&lt;property id=&quot;20148&quot; value=&quot;5&quot;/&gt;&lt;property id=&quot;20300&quot; value=&quot;Slide 106&quot;/&gt;&lt;property id=&quot;20307&quot; value=&quot;383&quot;/&gt;&lt;/object&gt;&lt;object type=&quot;3&quot; unique_id=&quot;10109&quot;&gt;&lt;property id=&quot;20148&quot; value=&quot;5&quot;/&gt;&lt;property id=&quot;20300&quot; value=&quot;Slide 107 - &amp;quot;What to Cite&amp;quot;&quot;/&gt;&lt;property id=&quot;20307&quot; value=&quot;385&quot;/&gt;&lt;/object&gt;&lt;object type=&quot;3&quot; unique_id=&quot;10110&quot;&gt;&lt;property id=&quot;20148&quot; value=&quot;5&quot;/&gt;&lt;property id=&quot;20300&quot; value=&quot;Slide 108 - &amp;quot;Case Study&amp;quot;&quot;/&gt;&lt;property id=&quot;20307&quot; value=&quot;372&quot;/&gt;&lt;/object&gt;&lt;object type=&quot;3&quot; unique_id=&quot;10111&quot;&gt;&lt;property id=&quot;20148&quot; value=&quot;5&quot;/&gt;&lt;property id=&quot;20300&quot; value=&quot;Slide 109 - &amp;quot;What to Cite&amp;quot;&quot;/&gt;&lt;property id=&quot;20307&quot; value=&quot;386&quot;/&gt;&lt;/object&gt;&lt;object type=&quot;3&quot; unique_id=&quot;10112&quot;&gt;&lt;property id=&quot;20148&quot; value=&quot;5&quot;/&gt;&lt;property id=&quot;20300&quot; value=&quot;Slide 110 - &amp;quot;Additional Citations&amp;quot;&quot;/&gt;&lt;property id=&quot;20307&quot; value=&quot;387&quot;/&gt;&lt;/object&gt;&lt;object type=&quot;3&quot; unique_id=&quot;10113&quot;&gt;&lt;property id=&quot;20148&quot; value=&quot;5&quot;/&gt;&lt;property id=&quot;20300&quot; value=&quot;Slide 111 - &amp;quot;DIAGRAMMING WORKZONES FOR CASEFILES&amp;quot;&quot;/&gt;&lt;property id=&quot;20307&quot; value=&quot;512&quot;/&gt;&lt;/object&gt;&lt;object type=&quot;3&quot; unique_id=&quot;10114&quot;&gt;&lt;property id=&quot;20148&quot; value=&quot;5&quot;/&gt;&lt;property id=&quot;20300&quot; value=&quot;Slide 112 - &amp;quot;Field Diagram&amp;quot;&quot;/&gt;&lt;property id=&quot;20307&quot; value=&quot;518&quot;/&gt;&lt;/object&gt;&lt;object type=&quot;3&quot; unique_id=&quot;10115&quot;&gt;&lt;property id=&quot;20148&quot; value=&quot;5&quot;/&gt;&lt;property id=&quot;20300&quot; value=&quot;Slide 113 - &amp;quot;Field Diagram&amp;quot;&quot;/&gt;&lt;property id=&quot;20307&quot; value=&quot;519&quot;/&gt;&lt;/object&gt;&lt;object type=&quot;3&quot; unique_id=&quot;10116&quot;&gt;&lt;property id=&quot;20148&quot; value=&quot;5&quot;/&gt;&lt;property id=&quot;20300&quot; value=&quot;Slide 114 - &amp;quot;Field Diagram&amp;quot;&quot;/&gt;&lt;property id=&quot;20307&quot; value=&quot;520&quot;/&gt;&lt;/object&gt;&lt;object type=&quot;3&quot; unique_id=&quot;10117&quot;&gt;&lt;property id=&quot;20148&quot; value=&quot;5&quot;/&gt;&lt;property id=&quot;20300&quot; value=&quot;Slide 115 - &amp;quot;Field Diagram&amp;quot;&quot;/&gt;&lt;property id=&quot;20307&quot; value=&quot;521&quot;/&gt;&lt;/object&gt;&lt;object type=&quot;3&quot; unique_id=&quot;10118&quot;&gt;&lt;property id=&quot;20148&quot; value=&quot;5&quot;/&gt;&lt;property id=&quot;20300&quot; value=&quot;Slide 116 - &amp;quot;Field Diagram&amp;quot;&quot;/&gt;&lt;property id=&quot;20307&quot; value=&quot;522&quot;/&gt;&lt;/object&gt;&lt;object type=&quot;3&quot; unique_id=&quot;10119&quot;&gt;&lt;property id=&quot;20148&quot; value=&quot;5&quot;/&gt;&lt;property id=&quot;20300&quot; value=&quot;Slide 117 - &amp;quot;Field Diagram&amp;quot;&quot;/&gt;&lt;property id=&quot;20307&quot; value=&quot;523&quot;/&gt;&lt;/object&gt;&lt;object type=&quot;3&quot; unique_id=&quot;10120&quot;&gt;&lt;property id=&quot;20148&quot; value=&quot;5&quot;/&gt;&lt;property id=&quot;20300&quot; value=&quot;Slide 118 - &amp;quot;Field Diagram&amp;quot;&quot;/&gt;&lt;property id=&quot;20307&quot; value=&quot;524&quot;/&gt;&lt;/object&gt;&lt;object type=&quot;3&quot; unique_id=&quot;10121&quot;&gt;&lt;property id=&quot;20148&quot; value=&quot;5&quot;/&gt;&lt;property id=&quot;20300&quot; value=&quot;Slide 119 - &amp;quot;Field Diagram&amp;quot;&quot;/&gt;&lt;property id=&quot;20307&quot; value=&quot;525&quot;/&gt;&lt;/object&gt;&lt;object type=&quot;3&quot; unique_id=&quot;10122&quot;&gt;&lt;property id=&quot;20148&quot; value=&quot;5&quot;/&gt;&lt;property id=&quot;20300&quot; value=&quot;Slide 120 - &amp;quot;Field Diagram&amp;quot;&quot;/&gt;&lt;property id=&quot;20307&quot; value=&quot;528&quot;/&gt;&lt;/object&gt;&lt;object type=&quot;3&quot; unique_id=&quot;10123&quot;&gt;&lt;property id=&quot;20148&quot; value=&quot;5&quot;/&gt;&lt;property id=&quot;20300&quot; value=&quot;Slide 121 - &amp;quot;Questions?&amp;quot;&quot;/&gt;&lt;property id=&quot;20307&quot; value=&quot;293&quot;/&gt;&lt;/object&gt;&lt;object type=&quot;3&quot; unique_id=&quot;10124&quot;&gt;&lt;property id=&quot;20148&quot; value=&quot;5&quot;/&gt;&lt;property id=&quot;20300&quot; value=&quot;Slide 122 - &amp;quot;Please Give Us Feedback!&amp;quot;&quot;/&gt;&lt;property id=&quot;20307&quot; value=&quot;294&quot;/&gt;&lt;/object&gt;&lt;/object&gt;&lt;object type=&quot;8&quot; unique_id=&quot;10248&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6603</TotalTime>
  <Words>5394</Words>
  <Application>Microsoft Office PowerPoint</Application>
  <PresentationFormat>On-screen Show (4:3)</PresentationFormat>
  <Paragraphs>642</Paragraphs>
  <Slides>122</Slides>
  <Notes>52</Notes>
  <HiddenSlides>0</HiddenSlides>
  <MMClips>0</MMClips>
  <ScaleCrop>false</ScaleCrop>
  <HeadingPairs>
    <vt:vector size="4" baseType="variant">
      <vt:variant>
        <vt:lpstr>Theme</vt:lpstr>
      </vt:variant>
      <vt:variant>
        <vt:i4>3</vt:i4>
      </vt:variant>
      <vt:variant>
        <vt:lpstr>Slide Titles</vt:lpstr>
      </vt:variant>
      <vt:variant>
        <vt:i4>122</vt:i4>
      </vt:variant>
    </vt:vector>
  </HeadingPairs>
  <TitlesOfParts>
    <vt:vector size="125" baseType="lpstr">
      <vt:lpstr>Custom Design</vt:lpstr>
      <vt:lpstr>1_Custom Design</vt:lpstr>
      <vt:lpstr>2_Custom Design</vt:lpstr>
      <vt:lpstr>OSHA Webinar #0066   Standards and Citation Policy for Roadway and Highway Work Zone Inspections </vt:lpstr>
      <vt:lpstr>Welcome and Introduction</vt:lpstr>
      <vt:lpstr>Presenters</vt:lpstr>
      <vt:lpstr>Objectives </vt:lpstr>
      <vt:lpstr>Manual on Uniform Traffic Control Devices  (MUTCD)</vt:lpstr>
      <vt:lpstr>MUTCD</vt:lpstr>
      <vt:lpstr>http://mutcd.fhwa.dot.gov</vt:lpstr>
      <vt:lpstr>MUTCD</vt:lpstr>
      <vt:lpstr>MUTCD</vt:lpstr>
      <vt:lpstr>MUTCD</vt:lpstr>
      <vt:lpstr>MUTCD</vt:lpstr>
      <vt:lpstr>Temporary Traffic Control Zone</vt:lpstr>
      <vt:lpstr>Work Zones</vt:lpstr>
      <vt:lpstr>PowerPoint Presentation</vt:lpstr>
      <vt:lpstr>PowerPoint Presentation</vt:lpstr>
      <vt:lpstr>Advance Warning Area</vt:lpstr>
      <vt:lpstr>Advance Warning Areas Cont.</vt:lpstr>
      <vt:lpstr>Advance Warning Area</vt:lpstr>
      <vt:lpstr>Advance Warning Area</vt:lpstr>
      <vt:lpstr>PowerPoint Presentation</vt:lpstr>
      <vt:lpstr>Transition Area</vt:lpstr>
      <vt:lpstr>Transition Area</vt:lpstr>
      <vt:lpstr>Transition Area</vt:lpstr>
      <vt:lpstr>Mobile Operations With Wrong Sign </vt:lpstr>
      <vt:lpstr>Mobile Operations</vt:lpstr>
      <vt:lpstr>Activity Area</vt:lpstr>
      <vt:lpstr>Activity Area</vt:lpstr>
      <vt:lpstr>Activity Area</vt:lpstr>
      <vt:lpstr>Activity Area</vt:lpstr>
      <vt:lpstr>Activity Area</vt:lpstr>
      <vt:lpstr>Activity Area</vt:lpstr>
      <vt:lpstr>Activity Area</vt:lpstr>
      <vt:lpstr>Activity Area</vt:lpstr>
      <vt:lpstr>Activity Area</vt:lpstr>
      <vt:lpstr>Activity Area</vt:lpstr>
      <vt:lpstr>Activity Area</vt:lpstr>
      <vt:lpstr>Activity Area</vt:lpstr>
      <vt:lpstr>Activity Area</vt:lpstr>
      <vt:lpstr>PowerPoint Presentation</vt:lpstr>
      <vt:lpstr>Termination Area</vt:lpstr>
      <vt:lpstr>Termination Area</vt:lpstr>
      <vt:lpstr>Termination Area</vt:lpstr>
      <vt:lpstr>Termination Area</vt:lpstr>
      <vt:lpstr>Some Things to Consider…</vt:lpstr>
      <vt:lpstr>General Inspection Procedures</vt:lpstr>
      <vt:lpstr>Coordination with other Governmental Entities </vt:lpstr>
      <vt:lpstr>Law Enforcement</vt:lpstr>
      <vt:lpstr>Two Aspects of Work Zone Inspections</vt:lpstr>
      <vt:lpstr>Case File Documentation </vt:lpstr>
      <vt:lpstr>Case File Documentation </vt:lpstr>
      <vt:lpstr>Case File Documentation </vt:lpstr>
      <vt:lpstr>PowerPoint Presentation</vt:lpstr>
      <vt:lpstr>Case File Documentation </vt:lpstr>
      <vt:lpstr>Case File Documentation </vt:lpstr>
      <vt:lpstr>PowerPoint Presentation</vt:lpstr>
      <vt:lpstr>Standards and Citation Policy</vt:lpstr>
      <vt:lpstr>Construction vs. General Industry (Maintenance)</vt:lpstr>
      <vt:lpstr>Construction vs. General Industry (Maintenance) Cont.</vt:lpstr>
      <vt:lpstr>Standards Cited for  Construction Work Zones</vt:lpstr>
      <vt:lpstr>Standards Cited for  General Industry Work Zones</vt:lpstr>
      <vt:lpstr>Standards Cited for  General Industry Work Zones</vt:lpstr>
      <vt:lpstr>Standards Cited for  General Industry Work Zones</vt:lpstr>
      <vt:lpstr>Citable Edition Policy</vt:lpstr>
      <vt:lpstr>Traffic Signs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Traffic Control Signs and Devices</vt:lpstr>
      <vt:lpstr>Signaling</vt:lpstr>
      <vt:lpstr>Signaling</vt:lpstr>
      <vt:lpstr>Signaling</vt:lpstr>
      <vt:lpstr>Barricades and Barriers</vt:lpstr>
      <vt:lpstr>Barricade Types</vt:lpstr>
      <vt:lpstr>Barricades and Barriers</vt:lpstr>
      <vt:lpstr>Barricades and Barriers</vt:lpstr>
      <vt:lpstr>Barricades and Barriers</vt:lpstr>
      <vt:lpstr>S&amp;H Program and Training Citations</vt:lpstr>
      <vt:lpstr>Citing of Section 5(a)(1)</vt:lpstr>
      <vt:lpstr>Citing of Section 5(a)(1)</vt:lpstr>
      <vt:lpstr>FIELD INSPECTIONS WITH CITATIONS ISSUED </vt:lpstr>
      <vt:lpstr>PowerPoint Presentation</vt:lpstr>
      <vt:lpstr>What to Cite</vt:lpstr>
      <vt:lpstr>Case Study</vt:lpstr>
      <vt:lpstr>Case Study</vt:lpstr>
      <vt:lpstr>What to Cite</vt:lpstr>
      <vt:lpstr>What to Cite</vt:lpstr>
      <vt:lpstr>Additional Citations</vt:lpstr>
      <vt:lpstr>Additional Citations</vt:lpstr>
      <vt:lpstr>Additional Citations</vt:lpstr>
      <vt:lpstr>PowerPoint Presentation</vt:lpstr>
      <vt:lpstr>What to Cite</vt:lpstr>
      <vt:lpstr>What to Cite</vt:lpstr>
      <vt:lpstr>PowerPoint Presentation</vt:lpstr>
      <vt:lpstr>PowerPoint Presentation</vt:lpstr>
      <vt:lpstr>What to Cite</vt:lpstr>
      <vt:lpstr>Case Study</vt:lpstr>
      <vt:lpstr>What to Cite</vt:lpstr>
      <vt:lpstr>Additional Citations</vt:lpstr>
      <vt:lpstr>DIAGRAMMING WORKZONES FOR CASEFILES</vt:lpstr>
      <vt:lpstr>Field Diagram</vt:lpstr>
      <vt:lpstr>Field Diagram</vt:lpstr>
      <vt:lpstr>Field Diagram</vt:lpstr>
      <vt:lpstr>Field Diagram</vt:lpstr>
      <vt:lpstr>Field Diagram</vt:lpstr>
      <vt:lpstr>Field Diagram</vt:lpstr>
      <vt:lpstr>Field Diagram</vt:lpstr>
      <vt:lpstr>Field Diagram</vt:lpstr>
      <vt:lpstr>Field Diagram</vt:lpstr>
      <vt:lpstr>Questions?</vt:lpstr>
      <vt:lpstr>Please Give Us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Webinar #0065  CSHO Safety in Roadway and Highway Construction Work Zones</dc:title>
  <dc:creator>Koroll, Kenneth - OSHA</dc:creator>
  <cp:lastModifiedBy>Daniel Bulkley</cp:lastModifiedBy>
  <cp:revision>326</cp:revision>
  <cp:lastPrinted>2013-01-25T21:09:23Z</cp:lastPrinted>
  <dcterms:created xsi:type="dcterms:W3CDTF">2013-01-14T17:03:13Z</dcterms:created>
  <dcterms:modified xsi:type="dcterms:W3CDTF">2015-04-29T15:08:31Z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1858401</vt:lpwstr>
  </property>
  <property fmtid="{D5CDD505-2E9C-101B-9397-08002B2CF9AE}" pid="3" name="NXPowerLiteSettings">
    <vt:lpwstr>F6000400038000</vt:lpwstr>
  </property>
  <property fmtid="{D5CDD505-2E9C-101B-9397-08002B2CF9AE}" pid="4" name="NXPowerLiteVersion">
    <vt:lpwstr>D4.3.1</vt:lpwstr>
  </property>
</Properties>
</file>