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02" r:id="rId2"/>
    <p:sldId id="276" r:id="rId3"/>
    <p:sldId id="277" r:id="rId4"/>
    <p:sldId id="278" r:id="rId5"/>
    <p:sldId id="279" r:id="rId6"/>
    <p:sldId id="280" r:id="rId7"/>
    <p:sldId id="281" r:id="rId8"/>
    <p:sldId id="305" r:id="rId9"/>
    <p:sldId id="282" r:id="rId10"/>
    <p:sldId id="283" r:id="rId11"/>
    <p:sldId id="284" r:id="rId12"/>
    <p:sldId id="306" r:id="rId13"/>
    <p:sldId id="285" r:id="rId14"/>
    <p:sldId id="287" r:id="rId15"/>
    <p:sldId id="288" r:id="rId16"/>
    <p:sldId id="290" r:id="rId17"/>
    <p:sldId id="308" r:id="rId18"/>
    <p:sldId id="292" r:id="rId19"/>
    <p:sldId id="293" r:id="rId20"/>
    <p:sldId id="289" r:id="rId21"/>
    <p:sldId id="294" r:id="rId22"/>
    <p:sldId id="295" r:id="rId23"/>
    <p:sldId id="296" r:id="rId24"/>
    <p:sldId id="297" r:id="rId25"/>
    <p:sldId id="262" r:id="rId26"/>
    <p:sldId id="298" r:id="rId27"/>
    <p:sldId id="299" r:id="rId28"/>
    <p:sldId id="300" r:id="rId29"/>
    <p:sldId id="30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758" autoAdjust="0"/>
  </p:normalViewPr>
  <p:slideViewPr>
    <p:cSldViewPr>
      <p:cViewPr>
        <p:scale>
          <a:sx n="73" d="100"/>
          <a:sy n="73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C9E6C-F589-4E88-8ADE-B46501FEE2F9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9DD17-F3C0-47A8-ACA4-168B4078F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25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Supported by UW EE</a:t>
            </a:r>
            <a:r>
              <a:rPr lang="en-US" baseline="0" dirty="0" smtClean="0"/>
              <a:t> Nanotechnology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DD17-F3C0-47A8-ACA4-168B4078F0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0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Can you think</a:t>
            </a:r>
            <a:r>
              <a:rPr lang="en-US" baseline="0" dirty="0" smtClean="0">
                <a:solidFill>
                  <a:srgbClr val="FF0000"/>
                </a:solidFill>
              </a:rPr>
              <a:t> of a specific example?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DD17-F3C0-47A8-ACA4-168B4078F0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45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>
                <a:solidFill>
                  <a:srgbClr val="FF0000"/>
                </a:solidFill>
              </a:rPr>
              <a:t>What is the effect of the binding of the antibodies?</a:t>
            </a:r>
            <a:endParaRPr lang="en-US" baseline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DD17-F3C0-47A8-ACA4-168B4078F0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51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DD17-F3C0-47A8-ACA4-168B4078F08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665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DD17-F3C0-47A8-ACA4-168B4078F08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80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Which ones stick together? Which blood</a:t>
            </a:r>
            <a:r>
              <a:rPr lang="en-US" baseline="0" dirty="0" smtClean="0"/>
              <a:t> type can you identify?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DD17-F3C0-47A8-ACA4-168B4078F08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05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 combinations but only 4 </a:t>
            </a:r>
            <a:r>
              <a:rPr lang="en-US" smtClean="0"/>
              <a:t>blood types!!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DD17-F3C0-47A8-ACA4-168B4078F08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60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9DD17-F3C0-47A8-ACA4-168B4078F08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56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D42E7-5C73-4F1D-896F-747875F8AFA9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1B61-F2DB-476C-A039-C7699A05F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54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D42E7-5C73-4F1D-896F-747875F8AFA9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1B61-F2DB-476C-A039-C7699A05F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73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D42E7-5C73-4F1D-896F-747875F8AFA9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1B61-F2DB-476C-A039-C7699A05F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7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D42E7-5C73-4F1D-896F-747875F8AFA9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1B61-F2DB-476C-A039-C7699A05F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D42E7-5C73-4F1D-896F-747875F8AFA9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1B61-F2DB-476C-A039-C7699A05F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16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D42E7-5C73-4F1D-896F-747875F8AFA9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1B61-F2DB-476C-A039-C7699A05F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25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D42E7-5C73-4F1D-896F-747875F8AFA9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1B61-F2DB-476C-A039-C7699A05F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107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D42E7-5C73-4F1D-896F-747875F8AFA9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1B61-F2DB-476C-A039-C7699A05F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4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D42E7-5C73-4F1D-896F-747875F8AFA9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1B61-F2DB-476C-A039-C7699A05F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20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D42E7-5C73-4F1D-896F-747875F8AFA9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1B61-F2DB-476C-A039-C7699A05F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D42E7-5C73-4F1D-896F-747875F8AFA9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71B61-F2DB-476C-A039-C7699A05F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54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D42E7-5C73-4F1D-896F-747875F8AFA9}" type="datetimeFigureOut">
              <a:rPr lang="en-US" smtClean="0"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71B61-F2DB-476C-A039-C7699A05F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enotype" TargetMode="External"/><Relationship Id="rId2" Type="http://schemas.openxmlformats.org/officeDocument/2006/relationships/hyperlink" Target="http://en.wikipedia.org/wiki/Phenotyp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990600"/>
            <a:ext cx="7772400" cy="1470025"/>
          </a:xfrm>
        </p:spPr>
        <p:txBody>
          <a:bodyPr/>
          <a:lstStyle/>
          <a:p>
            <a:r>
              <a:rPr lang="en-US" b="1" dirty="0"/>
              <a:t>Using Blood Tests to Identify Babies and Criminals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895600"/>
            <a:ext cx="6400800" cy="1752600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00B0F0"/>
                </a:solidFill>
              </a:rPr>
              <a:t>Siguna</a:t>
            </a:r>
            <a:r>
              <a:rPr lang="en-US" sz="2800" dirty="0" smtClean="0">
                <a:solidFill>
                  <a:srgbClr val="00B0F0"/>
                </a:solidFill>
              </a:rPr>
              <a:t> Mueller, </a:t>
            </a:r>
            <a:r>
              <a:rPr lang="en-US" sz="2800" dirty="0" smtClean="0">
                <a:solidFill>
                  <a:srgbClr val="00B0F0"/>
                </a:solidFill>
              </a:rPr>
              <a:t>M.Sc., </a:t>
            </a:r>
            <a:r>
              <a:rPr lang="en-US" sz="2800" dirty="0">
                <a:solidFill>
                  <a:srgbClr val="00B0F0"/>
                </a:solidFill>
              </a:rPr>
              <a:t>PhD </a:t>
            </a:r>
            <a:r>
              <a:rPr lang="en-US" sz="2800" dirty="0" smtClean="0">
                <a:solidFill>
                  <a:srgbClr val="00B0F0"/>
                </a:solidFill>
              </a:rPr>
              <a:t>(Mathematics),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PhD </a:t>
            </a:r>
            <a:r>
              <a:rPr lang="en-US" sz="2800" dirty="0" smtClean="0">
                <a:solidFill>
                  <a:srgbClr val="00B0F0"/>
                </a:solidFill>
              </a:rPr>
              <a:t>student in BMS, </a:t>
            </a:r>
            <a:r>
              <a:rPr lang="en-US" sz="2800" dirty="0" smtClean="0">
                <a:solidFill>
                  <a:srgbClr val="00B0F0"/>
                </a:solidFill>
              </a:rPr>
              <a:t>Fellow UW EE Nanotechnology, </a:t>
            </a:r>
            <a:r>
              <a:rPr lang="en-US" sz="2800" dirty="0" smtClean="0">
                <a:solidFill>
                  <a:srgbClr val="00B0F0"/>
                </a:solidFill>
              </a:rPr>
              <a:t>University of Wyoming</a:t>
            </a:r>
          </a:p>
          <a:p>
            <a:r>
              <a:rPr lang="en-US" sz="2800" dirty="0" smtClean="0"/>
              <a:t>Adapted from </a:t>
            </a:r>
            <a:r>
              <a:rPr lang="en-US" sz="2800" dirty="0"/>
              <a:t>Drs. Jennifer Doherty and Ingrid Waldron, Department of Biology, University of Pennsylvania</a:t>
            </a:r>
          </a:p>
        </p:txBody>
      </p:sp>
    </p:spTree>
    <p:extLst>
      <p:ext uri="{BB962C8B-B14F-4D97-AF65-F5344CB8AC3E}">
        <p14:creationId xmlns:p14="http://schemas.microsoft.com/office/powerpoint/2010/main" val="1626705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4906963"/>
          </a:xfrm>
        </p:spPr>
        <p:txBody>
          <a:bodyPr>
            <a:normAutofit/>
          </a:bodyPr>
          <a:lstStyle/>
          <a:p>
            <a:r>
              <a:rPr lang="en-US" dirty="0"/>
              <a:t>Normally, our bodies do not make antibodies against any molecules that are part of </a:t>
            </a:r>
            <a:r>
              <a:rPr lang="en-US" b="1" dirty="0" smtClean="0"/>
              <a:t>our own </a:t>
            </a:r>
            <a:r>
              <a:rPr lang="en-US" dirty="0" smtClean="0"/>
              <a:t>bodies.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antibodies </a:t>
            </a:r>
            <a:r>
              <a:rPr lang="en-US" dirty="0">
                <a:solidFill>
                  <a:srgbClr val="0070C0"/>
                </a:solidFill>
              </a:rPr>
              <a:t>help to </a:t>
            </a:r>
            <a:r>
              <a:rPr lang="en-US" dirty="0" smtClean="0">
                <a:solidFill>
                  <a:srgbClr val="0070C0"/>
                </a:solidFill>
              </a:rPr>
              <a:t>defend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against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FOREIGN</a:t>
            </a:r>
            <a:r>
              <a:rPr lang="en-US" dirty="0" smtClean="0"/>
              <a:t> invading </a:t>
            </a:r>
          </a:p>
          <a:p>
            <a:pPr marL="457200" lvl="1" indent="0">
              <a:buNone/>
            </a:pPr>
            <a:r>
              <a:rPr lang="en-US" dirty="0" smtClean="0"/>
              <a:t>viruses </a:t>
            </a:r>
            <a:r>
              <a:rPr lang="en-US" dirty="0"/>
              <a:t>and </a:t>
            </a:r>
            <a:r>
              <a:rPr lang="en-US" dirty="0" smtClean="0"/>
              <a:t>bacteria</a:t>
            </a:r>
            <a:r>
              <a:rPr lang="en-US" dirty="0"/>
              <a:t>, </a:t>
            </a:r>
            <a:r>
              <a:rPr lang="en-US" dirty="0" smtClean="0"/>
              <a:t>but  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antibodies </a:t>
            </a:r>
            <a:r>
              <a:rPr lang="en-US" dirty="0">
                <a:solidFill>
                  <a:srgbClr val="FF0000"/>
                </a:solidFill>
              </a:rPr>
              <a:t>do not </a:t>
            </a:r>
            <a:r>
              <a:rPr lang="en-US" dirty="0" smtClean="0">
                <a:solidFill>
                  <a:srgbClr val="FF0000"/>
                </a:solidFill>
              </a:rPr>
              <a:t>attack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our </a:t>
            </a:r>
            <a:r>
              <a:rPr lang="en-US" dirty="0">
                <a:solidFill>
                  <a:srgbClr val="FF0000"/>
                </a:solidFill>
              </a:rPr>
              <a:t>own body cells</a:t>
            </a:r>
            <a:r>
              <a:rPr lang="en-US" dirty="0"/>
              <a:t>.</a:t>
            </a:r>
          </a:p>
        </p:txBody>
      </p:sp>
      <p:pic>
        <p:nvPicPr>
          <p:cNvPr id="10242" name="Picture 2" descr="blood type cartoons, blood type cartoon, blood type picture, blood type pictures, blood type image, blood type images, blood type illustration, blood type illustration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82" y="1600200"/>
            <a:ext cx="3390593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61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 people </a:t>
            </a:r>
            <a:r>
              <a:rPr lang="en-US" dirty="0"/>
              <a:t>with type A blood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Have </a:t>
            </a:r>
            <a:r>
              <a:rPr lang="en-US" dirty="0">
                <a:solidFill>
                  <a:srgbClr val="00B050"/>
                </a:solidFill>
              </a:rPr>
              <a:t>the A antigen on the surface of 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    their </a:t>
            </a:r>
            <a:r>
              <a:rPr lang="en-US" dirty="0">
                <a:solidFill>
                  <a:srgbClr val="00B050"/>
                </a:solidFill>
              </a:rPr>
              <a:t>red </a:t>
            </a:r>
            <a:r>
              <a:rPr lang="en-US" dirty="0" smtClean="0">
                <a:solidFill>
                  <a:srgbClr val="00B050"/>
                </a:solidFill>
              </a:rPr>
              <a:t>blood cells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Do </a:t>
            </a:r>
            <a:r>
              <a:rPr lang="en-US" dirty="0">
                <a:solidFill>
                  <a:srgbClr val="0070C0"/>
                </a:solidFill>
              </a:rPr>
              <a:t>not make antibodies against the Type </a:t>
            </a:r>
            <a:r>
              <a:rPr lang="en-US" dirty="0" smtClean="0">
                <a:solidFill>
                  <a:srgbClr val="0070C0"/>
                </a:solidFill>
              </a:rPr>
              <a:t>A antigen</a:t>
            </a:r>
          </a:p>
          <a:p>
            <a:pPr lvl="1"/>
            <a:r>
              <a:rPr lang="en-US" dirty="0" smtClean="0"/>
              <a:t>Because this </a:t>
            </a:r>
            <a:r>
              <a:rPr lang="en-US" dirty="0"/>
              <a:t>is present on their </a:t>
            </a:r>
            <a:r>
              <a:rPr lang="en-US" dirty="0" smtClean="0"/>
              <a:t>own red </a:t>
            </a:r>
            <a:r>
              <a:rPr lang="en-US" dirty="0"/>
              <a:t>blood </a:t>
            </a:r>
            <a:r>
              <a:rPr lang="en-US" dirty="0" smtClean="0"/>
              <a:t>cells</a:t>
            </a:r>
          </a:p>
          <a:p>
            <a:pPr lvl="1"/>
            <a:r>
              <a:rPr lang="en-US" dirty="0" smtClean="0"/>
              <a:t>Anti-A </a:t>
            </a:r>
            <a:r>
              <a:rPr lang="en-US" dirty="0"/>
              <a:t>antibodies will not be produced by them because they would cause the destruction of their own blood.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Question: do they not make antibodies at all?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70" b="39269"/>
          <a:stretch/>
        </p:blipFill>
        <p:spPr bwMode="auto">
          <a:xfrm>
            <a:off x="7302137" y="1034144"/>
            <a:ext cx="1828800" cy="172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328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 people </a:t>
            </a:r>
            <a:r>
              <a:rPr lang="en-US" dirty="0"/>
              <a:t>with type A blood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Have </a:t>
            </a:r>
            <a:r>
              <a:rPr lang="en-US" dirty="0"/>
              <a:t>the A antigen on the surface of their red cells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But </a:t>
            </a:r>
            <a:r>
              <a:rPr lang="en-US" dirty="0">
                <a:solidFill>
                  <a:srgbClr val="FF0000"/>
                </a:solidFill>
              </a:rPr>
              <a:t>they do make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antibodies against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Type B </a:t>
            </a:r>
            <a:r>
              <a:rPr lang="en-US" dirty="0" smtClean="0">
                <a:solidFill>
                  <a:srgbClr val="FF0000"/>
                </a:solidFill>
              </a:rPr>
              <a:t>antigen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 </a:t>
            </a:r>
            <a:r>
              <a:rPr lang="en-US" dirty="0"/>
              <a:t>The liquid portion of </a:t>
            </a:r>
            <a:r>
              <a:rPr lang="en-US" dirty="0" smtClean="0"/>
              <a:t>their blood has antibodies that </a:t>
            </a:r>
            <a:r>
              <a:rPr lang="en-US" dirty="0">
                <a:solidFill>
                  <a:srgbClr val="FF0000"/>
                </a:solidFill>
              </a:rPr>
              <a:t>fight against type B blood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841" y="1981200"/>
            <a:ext cx="5314159" cy="310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822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Can you complete the chart?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6" y="838200"/>
            <a:ext cx="6581744" cy="566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500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complete the chart? Hints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8" y="1677696"/>
            <a:ext cx="5201701" cy="448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47063" y="1772977"/>
            <a:ext cx="37101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have A antigen = Type A blood</a:t>
            </a:r>
          </a:p>
          <a:p>
            <a:r>
              <a:rPr lang="en-US" dirty="0" smtClean="0"/>
              <a:t>Your plasma has antibodies that </a:t>
            </a:r>
            <a:r>
              <a:rPr lang="en-US" dirty="0"/>
              <a:t>fight </a:t>
            </a:r>
            <a:endParaRPr lang="en-US" dirty="0" smtClean="0"/>
          </a:p>
          <a:p>
            <a:r>
              <a:rPr lang="en-US" dirty="0" smtClean="0"/>
              <a:t>against </a:t>
            </a:r>
            <a:r>
              <a:rPr lang="en-US" dirty="0"/>
              <a:t>type B blood.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47063" y="2895600"/>
            <a:ext cx="3776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B antigen, you have type B blood. </a:t>
            </a:r>
          </a:p>
          <a:p>
            <a:r>
              <a:rPr lang="en-US" dirty="0"/>
              <a:t>Your plasma has antibodies that fight </a:t>
            </a:r>
            <a:endParaRPr lang="en-US" dirty="0" smtClean="0"/>
          </a:p>
          <a:p>
            <a:r>
              <a:rPr lang="en-US" dirty="0" smtClean="0"/>
              <a:t>against </a:t>
            </a:r>
            <a:r>
              <a:rPr lang="en-US" dirty="0"/>
              <a:t>type A blood.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81880" y="5118916"/>
            <a:ext cx="37621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Neither the A nor B </a:t>
            </a:r>
            <a:r>
              <a:rPr lang="en-US" dirty="0" smtClean="0"/>
              <a:t>antigen = Type O.</a:t>
            </a:r>
            <a:endParaRPr lang="en-US" dirty="0"/>
          </a:p>
          <a:p>
            <a:r>
              <a:rPr lang="en-US" dirty="0"/>
              <a:t>Your plasma has antibodies that </a:t>
            </a:r>
            <a:r>
              <a:rPr lang="en-US" dirty="0" smtClean="0"/>
              <a:t>fight</a:t>
            </a:r>
          </a:p>
          <a:p>
            <a:r>
              <a:rPr lang="en-US" dirty="0" smtClean="0"/>
              <a:t>against </a:t>
            </a:r>
            <a:r>
              <a:rPr lang="en-US" dirty="0"/>
              <a:t>both type A and type B blood.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49240" y="3918587"/>
            <a:ext cx="37900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Both the A and B </a:t>
            </a:r>
            <a:r>
              <a:rPr lang="en-US" dirty="0" smtClean="0"/>
              <a:t>antigens</a:t>
            </a:r>
            <a:r>
              <a:rPr lang="en-US" dirty="0"/>
              <a:t> </a:t>
            </a:r>
            <a:r>
              <a:rPr lang="en-US" dirty="0" smtClean="0"/>
              <a:t>= </a:t>
            </a:r>
            <a:r>
              <a:rPr lang="en-US" dirty="0"/>
              <a:t>type </a:t>
            </a:r>
            <a:r>
              <a:rPr lang="en-US" dirty="0" smtClean="0"/>
              <a:t>AB. </a:t>
            </a:r>
            <a:endParaRPr lang="en-US" dirty="0"/>
          </a:p>
          <a:p>
            <a:r>
              <a:rPr lang="en-US" dirty="0"/>
              <a:t>Your plasma does not have antibodies </a:t>
            </a:r>
            <a:endParaRPr lang="en-US" dirty="0" smtClean="0"/>
          </a:p>
          <a:p>
            <a:r>
              <a:rPr lang="en-US" dirty="0" smtClean="0"/>
              <a:t>against </a:t>
            </a:r>
            <a:r>
              <a:rPr lang="en-US" dirty="0"/>
              <a:t>type A or type B blood.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779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30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Dangerous or Not?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Blood received </a:t>
            </a:r>
            <a:r>
              <a:rPr lang="en-US" dirty="0" smtClean="0"/>
              <a:t>must </a:t>
            </a:r>
            <a:r>
              <a:rPr lang="en-US" dirty="0"/>
              <a:t>have the same antigens as </a:t>
            </a:r>
            <a:r>
              <a:rPr lang="en-US" dirty="0" smtClean="0"/>
              <a:t>yours.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Give an ex. that would be ok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What will happen </a:t>
            </a:r>
            <a:r>
              <a:rPr lang="en-US" dirty="0"/>
              <a:t>if a person who has Type A </a:t>
            </a:r>
            <a:r>
              <a:rPr lang="en-US" dirty="0" smtClean="0"/>
              <a:t>blood </a:t>
            </a:r>
            <a:r>
              <a:rPr lang="en-US" dirty="0"/>
              <a:t>is given a Type B </a:t>
            </a:r>
            <a:r>
              <a:rPr lang="en-US" dirty="0" smtClean="0"/>
              <a:t>blood?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>
                <a:solidFill>
                  <a:schemeClr val="accent2"/>
                </a:solidFill>
              </a:rPr>
              <a:t>harmful </a:t>
            </a:r>
            <a:r>
              <a:rPr lang="en-US" dirty="0" smtClean="0">
                <a:solidFill>
                  <a:schemeClr val="accent2"/>
                </a:solidFill>
              </a:rPr>
              <a:t>reaction </a:t>
            </a:r>
            <a:r>
              <a:rPr lang="en-US" dirty="0">
                <a:solidFill>
                  <a:schemeClr val="accent2"/>
                </a:solidFill>
              </a:rPr>
              <a:t>can cause </a:t>
            </a:r>
            <a:endParaRPr lang="en-US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the donated </a:t>
            </a:r>
            <a:r>
              <a:rPr lang="en-US" dirty="0">
                <a:solidFill>
                  <a:schemeClr val="accent2"/>
                </a:solidFill>
              </a:rPr>
              <a:t>red blood cells to </a:t>
            </a:r>
            <a:endParaRPr lang="en-US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burst </a:t>
            </a:r>
            <a:r>
              <a:rPr lang="en-US" dirty="0">
                <a:solidFill>
                  <a:schemeClr val="accent2"/>
                </a:solidFill>
              </a:rPr>
              <a:t>and/or clump together </a:t>
            </a:r>
            <a:endParaRPr lang="en-US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and </a:t>
            </a:r>
            <a:r>
              <a:rPr lang="en-US" dirty="0">
                <a:solidFill>
                  <a:schemeClr val="accent2"/>
                </a:solidFill>
              </a:rPr>
              <a:t>block blood vessels. </a:t>
            </a:r>
            <a:endParaRPr lang="en-US" dirty="0" smtClean="0">
              <a:solidFill>
                <a:schemeClr val="accent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733800"/>
            <a:ext cx="3594870" cy="210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185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Applications in Crime Scene Investigation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ideas?</a:t>
            </a:r>
          </a:p>
          <a:p>
            <a:r>
              <a:rPr lang="en-US" dirty="0" smtClean="0"/>
              <a:t>Practical Issues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How can the blood type be determined?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Can people change their blood type?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Is there a pattern b/w a specific blood type and family relationship?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308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ABO Blood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ix </a:t>
            </a:r>
            <a:r>
              <a:rPr lang="en-US" dirty="0"/>
              <a:t>your blood sample with </a:t>
            </a:r>
            <a:endParaRPr lang="en-US" dirty="0" smtClean="0"/>
          </a:p>
          <a:p>
            <a:pPr lvl="1"/>
            <a:r>
              <a:rPr lang="en-US" dirty="0" smtClean="0"/>
              <a:t>Antibodies against </a:t>
            </a:r>
            <a:r>
              <a:rPr lang="en-US" dirty="0"/>
              <a:t>type A </a:t>
            </a:r>
            <a:endParaRPr lang="en-US" dirty="0" smtClean="0"/>
          </a:p>
          <a:p>
            <a:pPr lvl="1"/>
            <a:r>
              <a:rPr lang="en-US" dirty="0" smtClean="0"/>
              <a:t>Antibodies against type </a:t>
            </a:r>
            <a:r>
              <a:rPr lang="en-US" dirty="0"/>
              <a:t>B 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Then check </a:t>
            </a:r>
            <a:r>
              <a:rPr lang="en-US" dirty="0"/>
              <a:t>the sample to see whether or not the blood cells stick </a:t>
            </a:r>
            <a:r>
              <a:rPr lang="en-US" dirty="0" smtClean="0"/>
              <a:t>together. </a:t>
            </a:r>
          </a:p>
          <a:p>
            <a:pPr lvl="1"/>
            <a:r>
              <a:rPr lang="en-US" dirty="0" smtClean="0"/>
              <a:t>What does this mean?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622" y="597896"/>
            <a:ext cx="1866258" cy="20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836" y="2574742"/>
            <a:ext cx="953454" cy="118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820" y="2335664"/>
            <a:ext cx="1876425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201" y="2972887"/>
            <a:ext cx="11811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2682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ABO Blood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ix </a:t>
            </a:r>
            <a:r>
              <a:rPr lang="en-US" dirty="0"/>
              <a:t>your blood sample with </a:t>
            </a:r>
            <a:endParaRPr lang="en-US" dirty="0" smtClean="0"/>
          </a:p>
          <a:p>
            <a:pPr lvl="1"/>
            <a:r>
              <a:rPr lang="en-US" dirty="0" smtClean="0"/>
              <a:t>Antibodies against </a:t>
            </a:r>
            <a:r>
              <a:rPr lang="en-US" dirty="0"/>
              <a:t>type A </a:t>
            </a:r>
            <a:endParaRPr lang="en-US" dirty="0" smtClean="0"/>
          </a:p>
          <a:p>
            <a:pPr lvl="1"/>
            <a:r>
              <a:rPr lang="en-US" dirty="0" smtClean="0"/>
              <a:t>Antibodies against type </a:t>
            </a:r>
            <a:r>
              <a:rPr lang="en-US" dirty="0"/>
              <a:t>B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If </a:t>
            </a:r>
            <a:r>
              <a:rPr lang="en-US" dirty="0">
                <a:solidFill>
                  <a:srgbClr val="FF0000"/>
                </a:solidFill>
              </a:rPr>
              <a:t>blood cells stick together, it means the blood reacted with one of the antibodies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How does this tell the blood type?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00200"/>
            <a:ext cx="2926080" cy="1952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660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your blood cells stick </a:t>
            </a:r>
            <a:r>
              <a:rPr lang="en-US" dirty="0" err="1" smtClean="0"/>
              <a:t>togeth</a:t>
            </a:r>
            <a:r>
              <a:rPr lang="en-US" dirty="0" smtClean="0"/>
              <a:t>. </a:t>
            </a:r>
            <a:r>
              <a:rPr lang="en-US" dirty="0"/>
              <a:t>when mixed </a:t>
            </a:r>
            <a:r>
              <a:rPr lang="en-US" dirty="0" smtClean="0"/>
              <a:t>w/</a:t>
            </a:r>
            <a:endParaRPr lang="en-US" dirty="0"/>
          </a:p>
          <a:p>
            <a:pPr lvl="1"/>
            <a:r>
              <a:rPr lang="en-US" dirty="0"/>
              <a:t>Anti-A </a:t>
            </a:r>
            <a:r>
              <a:rPr lang="en-US" dirty="0" smtClean="0"/>
              <a:t>serum (right), </a:t>
            </a:r>
            <a:r>
              <a:rPr lang="en-US" dirty="0"/>
              <a:t>you have type A blood</a:t>
            </a:r>
          </a:p>
          <a:p>
            <a:pPr lvl="1"/>
            <a:r>
              <a:rPr lang="en-US" dirty="0"/>
              <a:t>Anti-B </a:t>
            </a:r>
            <a:r>
              <a:rPr lang="en-US" dirty="0" smtClean="0"/>
              <a:t>serum (left), </a:t>
            </a:r>
            <a:r>
              <a:rPr lang="en-US" dirty="0"/>
              <a:t>you have type B </a:t>
            </a:r>
            <a:r>
              <a:rPr lang="en-US" dirty="0" smtClean="0"/>
              <a:t>blood</a:t>
            </a:r>
          </a:p>
          <a:p>
            <a:pPr lvl="1"/>
            <a:r>
              <a:rPr lang="en-US" dirty="0" smtClean="0"/>
              <a:t>Both </a:t>
            </a:r>
            <a:r>
              <a:rPr lang="en-US" dirty="0"/>
              <a:t>anti-A and anti-B serums, you have type AB </a:t>
            </a:r>
          </a:p>
          <a:p>
            <a:r>
              <a:rPr lang="en-US" dirty="0"/>
              <a:t>If your blood cells do not stick together when anti-A and anti-B are added, you have type </a:t>
            </a:r>
            <a:r>
              <a:rPr lang="en-US" dirty="0" smtClean="0"/>
              <a:t>O.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275"/>
          <a:stretch/>
        </p:blipFill>
        <p:spPr>
          <a:xfrm rot="5400000">
            <a:off x="1304947" y="-923950"/>
            <a:ext cx="1276779" cy="34294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67439" y="-919062"/>
            <a:ext cx="1267002" cy="3429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86948" y="3824130"/>
            <a:ext cx="1171739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07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or False?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Blood transfusions can be done to save life.</a:t>
            </a:r>
          </a:p>
          <a:p>
            <a:r>
              <a:rPr lang="en-US" dirty="0" smtClean="0"/>
              <a:t>They are always safe.</a:t>
            </a:r>
          </a:p>
          <a:p>
            <a:r>
              <a:rPr lang="en-US" dirty="0"/>
              <a:t>Our blood contains factors that can recognize foreign invaders, e.g. </a:t>
            </a:r>
            <a:r>
              <a:rPr lang="en-US" dirty="0" smtClean="0"/>
              <a:t>viruses or bacteria.</a:t>
            </a:r>
            <a:endParaRPr lang="en-US" dirty="0"/>
          </a:p>
          <a:p>
            <a:r>
              <a:rPr lang="en-US" dirty="0" smtClean="0"/>
              <a:t>Certain properties in our blood can be used to detect criminals.</a:t>
            </a:r>
          </a:p>
          <a:p>
            <a:r>
              <a:rPr lang="en-US" dirty="0"/>
              <a:t>Certain properties in our blood can be used to </a:t>
            </a:r>
            <a:r>
              <a:rPr lang="en-US" dirty="0" smtClean="0"/>
              <a:t>determine who is related to whom.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661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297"/>
            <a:ext cx="8229600" cy="1143000"/>
          </a:xfrm>
        </p:spPr>
        <p:txBody>
          <a:bodyPr/>
          <a:lstStyle/>
          <a:p>
            <a:r>
              <a:rPr lang="en-US" b="1" dirty="0"/>
              <a:t>Genetics of Blood Types</a:t>
            </a:r>
            <a:endParaRPr lang="en-US" dirty="0"/>
          </a:p>
        </p:txBody>
      </p:sp>
      <p:pic>
        <p:nvPicPr>
          <p:cNvPr id="8194" name="Picture 2" descr="blood type cartoons, blood type cartoon, blood type picture, blood type pictures, blood type image, blood type images, blood type illustration, blood type illustrations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43000"/>
            <a:ext cx="27241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1343297"/>
            <a:ext cx="6778330" cy="5539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blood type </a:t>
            </a:r>
            <a:r>
              <a:rPr lang="en-US" sz="2400" dirty="0">
                <a:solidFill>
                  <a:srgbClr val="0070C0"/>
                </a:solidFill>
              </a:rPr>
              <a:t>gene</a:t>
            </a:r>
            <a:r>
              <a:rPr lang="en-US" sz="2400" dirty="0"/>
              <a:t> has three </a:t>
            </a:r>
            <a:r>
              <a:rPr lang="en-US" sz="2400" dirty="0">
                <a:solidFill>
                  <a:srgbClr val="0070C0"/>
                </a:solidFill>
              </a:rPr>
              <a:t>different </a:t>
            </a:r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versions </a:t>
            </a:r>
            <a:r>
              <a:rPr lang="en-US" sz="2400" dirty="0">
                <a:solidFill>
                  <a:srgbClr val="0070C0"/>
                </a:solidFill>
              </a:rPr>
              <a:t>or </a:t>
            </a:r>
            <a:r>
              <a:rPr lang="en-US" sz="2400" dirty="0" smtClean="0">
                <a:solidFill>
                  <a:srgbClr val="0070C0"/>
                </a:solidFill>
              </a:rPr>
              <a:t>alleles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b="1" dirty="0"/>
              <a:t>I</a:t>
            </a:r>
            <a:r>
              <a:rPr lang="en-US" sz="1600" b="1" dirty="0"/>
              <a:t>A</a:t>
            </a:r>
            <a:r>
              <a:rPr lang="en-US" sz="2400" b="1" dirty="0"/>
              <a:t> </a:t>
            </a:r>
            <a:r>
              <a:rPr lang="en-US" sz="2400" dirty="0" smtClean="0"/>
              <a:t>results </a:t>
            </a:r>
            <a:r>
              <a:rPr lang="en-US" sz="2400" dirty="0"/>
              <a:t>in A </a:t>
            </a:r>
            <a:r>
              <a:rPr lang="en-US" sz="2400" b="1" dirty="0"/>
              <a:t>antigen</a:t>
            </a:r>
            <a:r>
              <a:rPr lang="en-US" sz="2400" dirty="0"/>
              <a:t> on the </a:t>
            </a:r>
            <a:r>
              <a:rPr lang="en-US" sz="2400" dirty="0" smtClean="0"/>
              <a:t>RBC,</a:t>
            </a:r>
            <a:endParaRPr lang="en-US" sz="24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b="1" dirty="0" smtClean="0"/>
              <a:t>I</a:t>
            </a:r>
            <a:r>
              <a:rPr lang="en-US" sz="1600" b="1" dirty="0" smtClean="0"/>
              <a:t>B</a:t>
            </a:r>
            <a:r>
              <a:rPr lang="en-US" sz="2400" b="1" dirty="0" smtClean="0"/>
              <a:t> </a:t>
            </a:r>
            <a:r>
              <a:rPr lang="en-US" sz="2400" dirty="0"/>
              <a:t>results in B </a:t>
            </a:r>
            <a:r>
              <a:rPr lang="en-US" sz="2400" b="1" dirty="0"/>
              <a:t>antigen</a:t>
            </a:r>
            <a:r>
              <a:rPr lang="en-US" sz="2400" dirty="0"/>
              <a:t> on the </a:t>
            </a:r>
            <a:r>
              <a:rPr lang="en-US" sz="2400" dirty="0" smtClean="0"/>
              <a:t>RBC, </a:t>
            </a:r>
            <a:endParaRPr lang="en-US" sz="24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b="1" i="1" dirty="0" err="1"/>
              <a:t>i</a:t>
            </a:r>
            <a:r>
              <a:rPr lang="en-US" sz="2400" b="1" i="1" dirty="0"/>
              <a:t> </a:t>
            </a:r>
            <a:r>
              <a:rPr lang="en-US" sz="2400" dirty="0"/>
              <a:t>does </a:t>
            </a:r>
            <a:r>
              <a:rPr lang="en-US" sz="2400" b="1" dirty="0"/>
              <a:t>not result in either antigen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/>
              <a:t>You receive one blood type gene from your </a:t>
            </a:r>
            <a:endParaRPr lang="en-US" sz="2400" dirty="0" smtClean="0"/>
          </a:p>
          <a:p>
            <a:r>
              <a:rPr lang="en-US" sz="2400" dirty="0" smtClean="0"/>
              <a:t>mother and </a:t>
            </a:r>
            <a:r>
              <a:rPr lang="en-US" sz="2400" dirty="0"/>
              <a:t>one from </a:t>
            </a:r>
            <a:r>
              <a:rPr lang="en-US" sz="2400" dirty="0" smtClean="0"/>
              <a:t>your father.</a:t>
            </a:r>
          </a:p>
          <a:p>
            <a:r>
              <a:rPr lang="en-US" sz="2400" dirty="0"/>
              <a:t>	</a:t>
            </a:r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How many ways are there </a:t>
            </a:r>
            <a:r>
              <a:rPr lang="en-US" sz="2400" dirty="0" smtClean="0"/>
              <a:t>these genes can combine?</a:t>
            </a:r>
          </a:p>
          <a:p>
            <a:r>
              <a:rPr lang="en-US" sz="2400" dirty="0" smtClean="0"/>
              <a:t>(The genotype) </a:t>
            </a:r>
            <a:r>
              <a:rPr lang="en-US" sz="2400" dirty="0"/>
              <a:t>	</a:t>
            </a:r>
          </a:p>
          <a:p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Anything wrong with the cartoon?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384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0070C0"/>
                </a:solidFill>
              </a:rPr>
              <a:t>six possible combinations </a:t>
            </a:r>
            <a:r>
              <a:rPr lang="en-US" dirty="0"/>
              <a:t>of alleles result in the </a:t>
            </a:r>
            <a:r>
              <a:rPr lang="en-US" dirty="0">
                <a:solidFill>
                  <a:srgbClr val="FF0000"/>
                </a:solidFill>
              </a:rPr>
              <a:t>four </a:t>
            </a:r>
            <a:r>
              <a:rPr lang="en-US" dirty="0" smtClean="0">
                <a:solidFill>
                  <a:srgbClr val="FF0000"/>
                </a:solidFill>
              </a:rPr>
              <a:t>blood types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b="1" dirty="0"/>
              <a:t>I</a:t>
            </a:r>
            <a:r>
              <a:rPr lang="en-US" sz="1800" b="1" dirty="0"/>
              <a:t>A </a:t>
            </a:r>
            <a:r>
              <a:rPr lang="en-US" b="1" dirty="0" err="1"/>
              <a:t>I</a:t>
            </a:r>
            <a:r>
              <a:rPr lang="en-US" sz="1800" b="1" dirty="0" err="1"/>
              <a:t>A</a:t>
            </a:r>
            <a:r>
              <a:rPr lang="en-US" sz="1800" b="1" dirty="0"/>
              <a:t> </a:t>
            </a:r>
            <a:r>
              <a:rPr lang="en-US" dirty="0"/>
              <a:t>and </a:t>
            </a:r>
            <a:r>
              <a:rPr lang="en-US" b="1" dirty="0"/>
              <a:t>I</a:t>
            </a:r>
            <a:r>
              <a:rPr lang="en-US" sz="1800" b="1" dirty="0"/>
              <a:t>A </a:t>
            </a:r>
            <a:r>
              <a:rPr lang="en-US" b="1" i="1" dirty="0" err="1"/>
              <a:t>i</a:t>
            </a:r>
            <a:r>
              <a:rPr lang="en-US" b="1" i="1" dirty="0"/>
              <a:t> </a:t>
            </a:r>
            <a:r>
              <a:rPr lang="en-US" dirty="0"/>
              <a:t>- both </a:t>
            </a:r>
            <a:r>
              <a:rPr lang="en-US" dirty="0" smtClean="0"/>
              <a:t>result </a:t>
            </a:r>
            <a:r>
              <a:rPr lang="en-US" dirty="0"/>
              <a:t>in Type </a:t>
            </a:r>
            <a:r>
              <a:rPr lang="en-US" b="1" dirty="0"/>
              <a:t>A</a:t>
            </a:r>
            <a:r>
              <a:rPr lang="en-US" dirty="0"/>
              <a:t> blood,</a:t>
            </a:r>
          </a:p>
          <a:p>
            <a:r>
              <a:rPr lang="en-US" b="1" dirty="0"/>
              <a:t>I</a:t>
            </a:r>
            <a:r>
              <a:rPr lang="en-US" sz="1800" b="1" dirty="0"/>
              <a:t>B </a:t>
            </a:r>
            <a:r>
              <a:rPr lang="en-US" b="1" dirty="0" err="1"/>
              <a:t>I</a:t>
            </a:r>
            <a:r>
              <a:rPr lang="en-US" sz="1800" b="1" dirty="0" err="1"/>
              <a:t>B</a:t>
            </a:r>
            <a:r>
              <a:rPr lang="en-US" sz="1800" b="1" dirty="0"/>
              <a:t> </a:t>
            </a:r>
            <a:r>
              <a:rPr lang="en-US" dirty="0"/>
              <a:t>and </a:t>
            </a:r>
            <a:r>
              <a:rPr lang="en-US" b="1" dirty="0"/>
              <a:t>I</a:t>
            </a:r>
            <a:r>
              <a:rPr lang="en-US" sz="1800" b="1" dirty="0"/>
              <a:t>B </a:t>
            </a:r>
            <a:r>
              <a:rPr lang="en-US" b="1" i="1" dirty="0" err="1"/>
              <a:t>i</a:t>
            </a:r>
            <a:r>
              <a:rPr lang="en-US" b="1" i="1" dirty="0"/>
              <a:t> </a:t>
            </a:r>
            <a:r>
              <a:rPr lang="en-US" dirty="0"/>
              <a:t>- both </a:t>
            </a:r>
            <a:r>
              <a:rPr lang="en-US" dirty="0" smtClean="0"/>
              <a:t>result </a:t>
            </a:r>
            <a:r>
              <a:rPr lang="en-US" dirty="0"/>
              <a:t>in Type </a:t>
            </a:r>
            <a:r>
              <a:rPr lang="en-US" b="1" dirty="0"/>
              <a:t>B</a:t>
            </a:r>
            <a:r>
              <a:rPr lang="en-US" dirty="0"/>
              <a:t> blood,</a:t>
            </a:r>
          </a:p>
          <a:p>
            <a:r>
              <a:rPr lang="en-US" b="1" dirty="0"/>
              <a:t>I</a:t>
            </a:r>
            <a:r>
              <a:rPr lang="en-US" sz="1800" b="1" dirty="0"/>
              <a:t>A </a:t>
            </a:r>
            <a:r>
              <a:rPr lang="en-US" b="1" dirty="0"/>
              <a:t>I</a:t>
            </a:r>
            <a:r>
              <a:rPr lang="en-US" sz="1800" b="1" dirty="0"/>
              <a:t>B </a:t>
            </a:r>
            <a:r>
              <a:rPr lang="en-US" dirty="0"/>
              <a:t>- resulting in Type </a:t>
            </a:r>
            <a:r>
              <a:rPr lang="en-US" b="1" dirty="0"/>
              <a:t>AB</a:t>
            </a:r>
            <a:r>
              <a:rPr lang="en-US" dirty="0"/>
              <a:t> blood,</a:t>
            </a:r>
          </a:p>
          <a:p>
            <a:r>
              <a:rPr lang="en-US" b="1" i="1" dirty="0" err="1"/>
              <a:t>i</a:t>
            </a:r>
            <a:r>
              <a:rPr lang="en-US" b="1" i="1" dirty="0"/>
              <a:t> </a:t>
            </a:r>
            <a:r>
              <a:rPr lang="en-US" b="1" i="1" dirty="0" err="1"/>
              <a:t>i</a:t>
            </a:r>
            <a:r>
              <a:rPr lang="en-US" b="1" i="1" dirty="0"/>
              <a:t> </a:t>
            </a:r>
            <a:r>
              <a:rPr lang="en-US" dirty="0"/>
              <a:t>- resulting in Type </a:t>
            </a:r>
            <a:r>
              <a:rPr lang="en-US" b="1" dirty="0"/>
              <a:t>O</a:t>
            </a:r>
            <a:r>
              <a:rPr lang="en-US" dirty="0"/>
              <a:t> blood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Problem</a:t>
            </a:r>
            <a:r>
              <a:rPr lang="en-US" dirty="0" smtClean="0"/>
              <a:t>: In </a:t>
            </a:r>
            <a:r>
              <a:rPr lang="en-US" dirty="0"/>
              <a:t>a heterozygous </a:t>
            </a:r>
            <a:r>
              <a:rPr lang="en-US" b="1" dirty="0" smtClean="0"/>
              <a:t>I</a:t>
            </a:r>
            <a:r>
              <a:rPr lang="en-US" sz="1800" b="1" dirty="0" smtClean="0"/>
              <a:t>A </a:t>
            </a:r>
            <a:r>
              <a:rPr lang="en-US" b="1" i="1" dirty="0" err="1"/>
              <a:t>i</a:t>
            </a:r>
            <a:r>
              <a:rPr lang="en-US" b="1" i="1" dirty="0"/>
              <a:t> </a:t>
            </a:r>
            <a:r>
              <a:rPr lang="en-US" dirty="0" smtClean="0"/>
              <a:t>person</a:t>
            </a:r>
            <a:r>
              <a:rPr lang="en-US" dirty="0"/>
              <a:t>, which allele is dominant, </a:t>
            </a:r>
            <a:r>
              <a:rPr lang="en-US" b="1" dirty="0" smtClean="0"/>
              <a:t>I</a:t>
            </a:r>
            <a:r>
              <a:rPr lang="en-US" sz="2000" b="1" dirty="0" smtClean="0"/>
              <a:t>A</a:t>
            </a:r>
            <a:r>
              <a:rPr lang="en-US" b="1" dirty="0" smtClean="0"/>
              <a:t> </a:t>
            </a:r>
            <a:r>
              <a:rPr lang="en-US" dirty="0" smtClean="0"/>
              <a:t>or </a:t>
            </a:r>
            <a:r>
              <a:rPr lang="en-US" b="1" i="1" dirty="0" err="1"/>
              <a:t>i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59017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</a:t>
            </a:r>
            <a:r>
              <a:rPr lang="en-US" b="1" dirty="0" smtClean="0"/>
              <a:t>both</a:t>
            </a:r>
            <a:r>
              <a:rPr lang="en-US" dirty="0" smtClean="0"/>
              <a:t> alleles in a heterozygous person be dominant?</a:t>
            </a:r>
          </a:p>
          <a:p>
            <a:r>
              <a:rPr lang="en-US" dirty="0" smtClean="0"/>
              <a:t>Examples? </a:t>
            </a:r>
          </a:p>
          <a:p>
            <a:r>
              <a:rPr lang="en-US" dirty="0" smtClean="0"/>
              <a:t>What is this called?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59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Can both alleles in a heterozygous person be dominant?</a:t>
            </a:r>
          </a:p>
          <a:p>
            <a:r>
              <a:rPr lang="en-US" dirty="0" smtClean="0"/>
              <a:t>Example: 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person who has the </a:t>
            </a:r>
            <a:r>
              <a:rPr lang="en-US" b="1" dirty="0"/>
              <a:t>I</a:t>
            </a:r>
            <a:r>
              <a:rPr lang="en-US" sz="1700" b="1" dirty="0"/>
              <a:t>A</a:t>
            </a:r>
            <a:r>
              <a:rPr lang="en-US" b="1" dirty="0"/>
              <a:t> I</a:t>
            </a:r>
            <a:r>
              <a:rPr lang="en-US" sz="1700" b="1" dirty="0"/>
              <a:t>B</a:t>
            </a:r>
            <a:r>
              <a:rPr lang="en-US" b="1" dirty="0"/>
              <a:t> </a:t>
            </a:r>
            <a:r>
              <a:rPr lang="en-US" dirty="0"/>
              <a:t>genotype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will have Type </a:t>
            </a:r>
            <a:r>
              <a:rPr lang="en-US" dirty="0"/>
              <a:t>AB </a:t>
            </a:r>
            <a:r>
              <a:rPr lang="en-US" dirty="0" smtClean="0"/>
              <a:t>blood.</a:t>
            </a:r>
          </a:p>
          <a:p>
            <a:pPr lvl="1"/>
            <a:r>
              <a:rPr lang="en-US" dirty="0" smtClean="0"/>
              <a:t>Both antigens A and B are being made. </a:t>
            </a:r>
          </a:p>
          <a:p>
            <a:r>
              <a:rPr lang="en-US" dirty="0" smtClean="0"/>
              <a:t>This is </a:t>
            </a:r>
            <a:r>
              <a:rPr lang="en-US" dirty="0" err="1" smtClean="0">
                <a:solidFill>
                  <a:srgbClr val="FF0000"/>
                </a:solidFill>
              </a:rPr>
              <a:t>Codominance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neither allele is </a:t>
            </a:r>
            <a:r>
              <a:rPr lang="en-US" dirty="0" smtClean="0"/>
              <a:t>recessive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the contributions of both alleles </a:t>
            </a:r>
            <a:r>
              <a:rPr lang="en-US" dirty="0" smtClean="0"/>
              <a:t>are </a:t>
            </a:r>
            <a:r>
              <a:rPr lang="en-US" dirty="0"/>
              <a:t>clearly visible and do not overpower each other </a:t>
            </a:r>
            <a:r>
              <a:rPr lang="en-US" dirty="0" smtClean="0"/>
              <a:t>‘in </a:t>
            </a:r>
            <a:r>
              <a:rPr lang="en-US" dirty="0"/>
              <a:t>the </a:t>
            </a:r>
            <a:r>
              <a:rPr lang="en-US" dirty="0" smtClean="0"/>
              <a:t>phenotype’. </a:t>
            </a:r>
            <a:endParaRPr lang="en-US" dirty="0"/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514600"/>
            <a:ext cx="216217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2668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Each biological parent gives one of their two ABO alleles to their child.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</a:t>
            </a:r>
            <a:r>
              <a:rPr lang="en-US" dirty="0" smtClean="0"/>
              <a:t>a father </a:t>
            </a:r>
            <a:r>
              <a:rPr lang="en-US" dirty="0"/>
              <a:t>who has blood type </a:t>
            </a:r>
            <a:r>
              <a:rPr lang="en-US" b="1" dirty="0"/>
              <a:t>AB</a:t>
            </a:r>
            <a:r>
              <a:rPr lang="en-US" dirty="0"/>
              <a:t> has the genotype_____, so he will produce sperm </a:t>
            </a:r>
            <a:r>
              <a:rPr lang="en-US" dirty="0" smtClean="0"/>
              <a:t>with either </a:t>
            </a:r>
            <a:r>
              <a:rPr lang="en-US" dirty="0"/>
              <a:t>an </a:t>
            </a:r>
            <a:r>
              <a:rPr lang="en-US" b="1" dirty="0"/>
              <a:t>I</a:t>
            </a:r>
            <a:r>
              <a:rPr lang="en-US" sz="2100" b="1" dirty="0"/>
              <a:t>A</a:t>
            </a:r>
            <a:r>
              <a:rPr lang="en-US" b="1" dirty="0"/>
              <a:t> </a:t>
            </a:r>
            <a:r>
              <a:rPr lang="en-US" dirty="0"/>
              <a:t>or an </a:t>
            </a:r>
            <a:r>
              <a:rPr lang="en-US" b="1" dirty="0"/>
              <a:t>I</a:t>
            </a:r>
            <a:r>
              <a:rPr lang="en-US" sz="2100" b="1" dirty="0"/>
              <a:t>B</a:t>
            </a:r>
            <a:r>
              <a:rPr lang="en-US" b="1" dirty="0"/>
              <a:t> </a:t>
            </a:r>
            <a:r>
              <a:rPr lang="en-US" dirty="0"/>
              <a:t>allele and he can give either an </a:t>
            </a:r>
            <a:r>
              <a:rPr lang="en-US" b="1" dirty="0"/>
              <a:t>I</a:t>
            </a:r>
            <a:r>
              <a:rPr lang="en-US" sz="1900" b="1" dirty="0"/>
              <a:t>A</a:t>
            </a:r>
            <a:r>
              <a:rPr lang="en-US" b="1" dirty="0"/>
              <a:t> </a:t>
            </a:r>
            <a:r>
              <a:rPr lang="en-US" dirty="0"/>
              <a:t>or an </a:t>
            </a:r>
            <a:r>
              <a:rPr lang="en-US" b="1" dirty="0"/>
              <a:t>I</a:t>
            </a:r>
            <a:r>
              <a:rPr lang="en-US" sz="1900" b="1" dirty="0"/>
              <a:t>B</a:t>
            </a:r>
            <a:r>
              <a:rPr lang="en-US" b="1" dirty="0"/>
              <a:t> </a:t>
            </a:r>
            <a:r>
              <a:rPr lang="en-US" dirty="0"/>
              <a:t>allele to a child of his. </a:t>
            </a:r>
            <a:endParaRPr lang="en-US" dirty="0" smtClean="0"/>
          </a:p>
          <a:p>
            <a:r>
              <a:rPr lang="en-US" dirty="0" smtClean="0"/>
              <a:t>If the </a:t>
            </a:r>
            <a:r>
              <a:rPr lang="en-US" dirty="0"/>
              <a:t>mother has blood type O, her genotype must be _____, and she can only give </a:t>
            </a:r>
            <a:r>
              <a:rPr lang="en-US" dirty="0" smtClean="0"/>
              <a:t>an ______ </a:t>
            </a:r>
            <a:r>
              <a:rPr lang="en-US" dirty="0"/>
              <a:t>allele to a child of hers.</a:t>
            </a:r>
          </a:p>
          <a:p>
            <a:r>
              <a:rPr lang="en-US" dirty="0" smtClean="0"/>
              <a:t>Draw the </a:t>
            </a:r>
            <a:r>
              <a:rPr lang="en-US" dirty="0" err="1" smtClean="0"/>
              <a:t>Punnett</a:t>
            </a:r>
            <a:r>
              <a:rPr lang="en-US" dirty="0" smtClean="0"/>
              <a:t> for </a:t>
            </a:r>
            <a:r>
              <a:rPr lang="en-US" dirty="0"/>
              <a:t>the possible genotypes for the children of </a:t>
            </a:r>
            <a:r>
              <a:rPr lang="en-US" dirty="0" smtClean="0"/>
              <a:t>these parents</a:t>
            </a:r>
            <a:r>
              <a:rPr lang="en-US" dirty="0"/>
              <a:t>. Write in the blood type for each </a:t>
            </a:r>
            <a:r>
              <a:rPr lang="en-US" dirty="0" smtClean="0"/>
              <a:t>genotype.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72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596108"/>
              </p:ext>
            </p:extLst>
          </p:nvPr>
        </p:nvGraphicFramePr>
        <p:xfrm>
          <a:off x="4114800" y="1259637"/>
          <a:ext cx="2628900" cy="1828800"/>
        </p:xfrm>
        <a:graphic>
          <a:graphicData uri="http://schemas.openxmlformats.org/drawingml/2006/table">
            <a:tbl>
              <a:tblPr/>
              <a:tblGrid>
                <a:gridCol w="1314450"/>
                <a:gridCol w="131445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  <a:hlinkClick r:id="rId2" action="ppaction://hlinkfile" tooltip="Phenotype"/>
                        </a:rPr>
                        <a:t>Phenotype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hlinkClick r:id="rId3" action="ppaction://hlinkfile" tooltip="Genotype"/>
                        </a:rPr>
                        <a:t>Genotype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I</a:t>
                      </a:r>
                      <a:r>
                        <a:rPr lang="en-US" sz="1200" dirty="0" smtClean="0">
                          <a:effectLst/>
                        </a:rPr>
                        <a:t>A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r>
                        <a:rPr lang="en-US" dirty="0" err="1" smtClean="0">
                          <a:effectLst/>
                        </a:rPr>
                        <a:t>I</a:t>
                      </a:r>
                      <a:r>
                        <a:rPr lang="en-US" sz="1200" dirty="0" err="1" smtClean="0">
                          <a:effectLst/>
                        </a:rPr>
                        <a:t>A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r>
                        <a:rPr lang="en-US" dirty="0">
                          <a:effectLst/>
                        </a:rPr>
                        <a:t>or </a:t>
                      </a:r>
                      <a:r>
                        <a:rPr lang="en-US" dirty="0" smtClean="0">
                          <a:effectLst/>
                        </a:rPr>
                        <a:t>I</a:t>
                      </a:r>
                      <a:r>
                        <a:rPr lang="en-US" sz="1200" dirty="0" smtClean="0">
                          <a:effectLst/>
                        </a:rPr>
                        <a:t>A </a:t>
                      </a:r>
                      <a:r>
                        <a:rPr lang="en-US" i="1" dirty="0" err="1" smtClean="0">
                          <a:effectLst/>
                        </a:rPr>
                        <a:t>i</a:t>
                      </a:r>
                      <a:endParaRPr lang="en-US" i="1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I</a:t>
                      </a:r>
                      <a:r>
                        <a:rPr lang="en-US" sz="1400" dirty="0" smtClean="0">
                          <a:effectLst/>
                        </a:rPr>
                        <a:t>B </a:t>
                      </a:r>
                      <a:r>
                        <a:rPr lang="en-US" dirty="0" err="1" smtClean="0">
                          <a:effectLst/>
                        </a:rPr>
                        <a:t>I</a:t>
                      </a:r>
                      <a:r>
                        <a:rPr lang="en-US" sz="1400" dirty="0" err="1" smtClean="0">
                          <a:effectLst/>
                        </a:rPr>
                        <a:t>B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r>
                        <a:rPr lang="en-US" dirty="0">
                          <a:effectLst/>
                        </a:rPr>
                        <a:t>or </a:t>
                      </a:r>
                      <a:r>
                        <a:rPr lang="en-US" dirty="0" smtClean="0">
                          <a:effectLst/>
                        </a:rPr>
                        <a:t>I</a:t>
                      </a:r>
                      <a:r>
                        <a:rPr lang="en-US" sz="1400" dirty="0" smtClean="0">
                          <a:effectLst/>
                        </a:rPr>
                        <a:t>B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r>
                        <a:rPr lang="en-US" i="1" dirty="0" err="1" smtClean="0">
                          <a:effectLst/>
                        </a:rPr>
                        <a:t>i</a:t>
                      </a:r>
                      <a:endParaRPr lang="en-US" i="1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AB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I</a:t>
                      </a:r>
                      <a:r>
                        <a:rPr lang="en-US" sz="1400" dirty="0" smtClean="0">
                          <a:effectLst/>
                        </a:rPr>
                        <a:t>A </a:t>
                      </a:r>
                      <a:r>
                        <a:rPr lang="en-US" dirty="0" smtClean="0">
                          <a:effectLst/>
                        </a:rPr>
                        <a:t>I</a:t>
                      </a:r>
                      <a:r>
                        <a:rPr lang="en-US" sz="1400" dirty="0" smtClean="0">
                          <a:effectLst/>
                        </a:rPr>
                        <a:t>B</a:t>
                      </a:r>
                      <a:endParaRPr lang="en-US" sz="14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effectLst/>
                        </a:rPr>
                        <a:t>ii</a:t>
                      </a:r>
                      <a:endParaRPr lang="en-US" i="1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2468880" cy="2062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17165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practice…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uppose </a:t>
            </a:r>
            <a:r>
              <a:rPr lang="en-US" dirty="0"/>
              <a:t>that a mother has blood Type A and genotype </a:t>
            </a:r>
            <a:r>
              <a:rPr lang="en-US" b="1" dirty="0"/>
              <a:t>I</a:t>
            </a:r>
            <a:r>
              <a:rPr lang="en-US" sz="1800" b="1" dirty="0"/>
              <a:t>A</a:t>
            </a:r>
            <a:r>
              <a:rPr lang="en-US" b="1" dirty="0"/>
              <a:t> </a:t>
            </a:r>
            <a:r>
              <a:rPr lang="en-US" b="1" i="1" dirty="0" err="1"/>
              <a:t>i</a:t>
            </a:r>
            <a:r>
              <a:rPr lang="en-US" b="1" i="1" dirty="0"/>
              <a:t> </a:t>
            </a:r>
            <a:r>
              <a:rPr lang="en-US" dirty="0"/>
              <a:t>and the father </a:t>
            </a:r>
            <a:r>
              <a:rPr lang="en-US" dirty="0" smtClean="0"/>
              <a:t>has blood </a:t>
            </a:r>
            <a:r>
              <a:rPr lang="en-US" dirty="0"/>
              <a:t>Type B and genotype </a:t>
            </a:r>
            <a:r>
              <a:rPr lang="en-US" b="1" dirty="0"/>
              <a:t>I</a:t>
            </a:r>
            <a:r>
              <a:rPr lang="en-US" sz="1800" b="1" dirty="0"/>
              <a:t>B</a:t>
            </a:r>
            <a:r>
              <a:rPr lang="en-US" b="1" dirty="0"/>
              <a:t> </a:t>
            </a:r>
            <a:r>
              <a:rPr lang="en-US" b="1" i="1" dirty="0" err="1"/>
              <a:t>i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Draw </a:t>
            </a:r>
            <a:r>
              <a:rPr lang="en-US" dirty="0"/>
              <a:t>a </a:t>
            </a:r>
            <a:r>
              <a:rPr lang="en-US" dirty="0" err="1"/>
              <a:t>Punnett</a:t>
            </a:r>
            <a:r>
              <a:rPr lang="en-US" dirty="0"/>
              <a:t> square to show the </a:t>
            </a:r>
            <a:r>
              <a:rPr lang="en-US" dirty="0" smtClean="0"/>
              <a:t>possible genotypes </a:t>
            </a:r>
            <a:r>
              <a:rPr lang="en-US" dirty="0"/>
              <a:t>for their children. </a:t>
            </a:r>
            <a:endParaRPr lang="en-US" dirty="0" smtClean="0"/>
          </a:p>
          <a:p>
            <a:pPr lvl="1"/>
            <a:r>
              <a:rPr lang="en-US" dirty="0" smtClean="0"/>
              <a:t>Write </a:t>
            </a:r>
            <a:r>
              <a:rPr lang="en-US" dirty="0"/>
              <a:t>in the blood type for each genotype.</a:t>
            </a:r>
          </a:p>
        </p:txBody>
      </p:sp>
    </p:spTree>
    <p:extLst>
      <p:ext uri="{BB962C8B-B14F-4D97-AF65-F5344CB8AC3E}">
        <p14:creationId xmlns:p14="http://schemas.microsoft.com/office/powerpoint/2010/main" val="26930923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I. Were </a:t>
            </a:r>
            <a:r>
              <a:rPr lang="en-US" b="1" dirty="0"/>
              <a:t>the babies switched?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Two couples had babies in the same hospital at the same time. </a:t>
            </a:r>
            <a:endParaRPr lang="en-US" dirty="0" smtClean="0"/>
          </a:p>
          <a:p>
            <a:pPr lvl="1"/>
            <a:r>
              <a:rPr lang="en-US" dirty="0" smtClean="0"/>
              <a:t>Michael </a:t>
            </a:r>
            <a:r>
              <a:rPr lang="en-US" dirty="0"/>
              <a:t>and </a:t>
            </a:r>
            <a:r>
              <a:rPr lang="en-US" dirty="0" smtClean="0"/>
              <a:t>Danielle had </a:t>
            </a:r>
            <a:r>
              <a:rPr lang="en-US" dirty="0"/>
              <a:t>twins, a boy, Michael, Jr., and a girl, Michelle. </a:t>
            </a:r>
            <a:endParaRPr lang="en-US" dirty="0" smtClean="0"/>
          </a:p>
          <a:p>
            <a:pPr lvl="1"/>
            <a:r>
              <a:rPr lang="en-US" dirty="0" smtClean="0"/>
              <a:t>Denise </a:t>
            </a:r>
            <a:r>
              <a:rPr lang="en-US" dirty="0"/>
              <a:t>and Earnest had a girl</a:t>
            </a:r>
            <a:r>
              <a:rPr lang="en-US" dirty="0" smtClean="0"/>
              <a:t>, </a:t>
            </a:r>
            <a:r>
              <a:rPr lang="en-US" dirty="0" err="1" smtClean="0"/>
              <a:t>Tonja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Danielle </a:t>
            </a:r>
            <a:r>
              <a:rPr lang="en-US" dirty="0"/>
              <a:t>was convinced that there had been a mix-up and she had the </a:t>
            </a:r>
            <a:r>
              <a:rPr lang="en-US" dirty="0" smtClean="0"/>
              <a:t>wrong girl</a:t>
            </a:r>
            <a:r>
              <a:rPr lang="en-US" dirty="0"/>
              <a:t>, since Michael Jr. and </a:t>
            </a:r>
            <a:r>
              <a:rPr lang="en-US" dirty="0" err="1"/>
              <a:t>Tonja</a:t>
            </a:r>
            <a:r>
              <a:rPr lang="en-US" dirty="0"/>
              <a:t> were both light-skinned, while Michelle had darker skin.</a:t>
            </a:r>
          </a:p>
          <a:p>
            <a:r>
              <a:rPr lang="en-US" dirty="0"/>
              <a:t>Danielle insisted on blood type tests for both families to check whether there had been </a:t>
            </a:r>
            <a:r>
              <a:rPr lang="en-US" dirty="0" smtClean="0"/>
              <a:t>a mix-up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89674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Is </a:t>
            </a:r>
            <a:r>
              <a:rPr lang="en-US" dirty="0"/>
              <a:t>it possible for Michael and Danielle to have a child who has type O blood?</a:t>
            </a:r>
          </a:p>
          <a:p>
            <a:pPr lvl="1"/>
            <a:r>
              <a:rPr lang="en-US" dirty="0"/>
              <a:t>How do you know this</a:t>
            </a:r>
            <a:r>
              <a:rPr lang="en-US" dirty="0" smtClean="0"/>
              <a:t>?</a:t>
            </a:r>
          </a:p>
          <a:p>
            <a:pPr lvl="1"/>
            <a:r>
              <a:rPr lang="en-US" dirty="0"/>
              <a:t>Was a switch made at the hospital</a:t>
            </a:r>
            <a:r>
              <a:rPr lang="en-US" dirty="0" smtClean="0"/>
              <a:t>?</a:t>
            </a:r>
          </a:p>
          <a:p>
            <a:r>
              <a:rPr lang="en-US" dirty="0"/>
              <a:t>How could fraternal twins be as different in appearance as Michelle and Michael, Jr</a:t>
            </a:r>
            <a:r>
              <a:rPr lang="en-US" dirty="0" smtClean="0"/>
              <a:t>., (light </a:t>
            </a:r>
            <a:r>
              <a:rPr lang="en-US" dirty="0"/>
              <a:t>skin </a:t>
            </a:r>
            <a:r>
              <a:rPr lang="en-US" dirty="0" smtClean="0"/>
              <a:t>opposed to dark skin)?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"/>
            <a:ext cx="449965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4233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II. Who Killed </a:t>
            </a:r>
            <a:r>
              <a:rPr lang="en-US" b="1" dirty="0" err="1"/>
              <a:t>Shamari</a:t>
            </a:r>
            <a:r>
              <a:rPr lang="en-US" b="1" dirty="0"/>
              <a:t> Davis?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</a:t>
            </a:r>
          </a:p>
          <a:p>
            <a:pPr marL="0" indent="0">
              <a:buNone/>
            </a:pPr>
            <a:r>
              <a:rPr lang="en-US" dirty="0" smtClean="0"/>
              <a:t>http</a:t>
            </a:r>
            <a:r>
              <a:rPr lang="en-US" dirty="0"/>
              <a:t>://serendip.brynmawr.edu/exchange/waldron/bloodtests</a:t>
            </a:r>
            <a:endParaRPr lang="en-US" dirty="0" smtClean="0"/>
          </a:p>
          <a:p>
            <a:endParaRPr lang="en-US" dirty="0"/>
          </a:p>
          <a:p>
            <a:pPr lvl="1"/>
            <a:r>
              <a:rPr lang="en-US" b="1" dirty="0"/>
              <a:t>Student </a:t>
            </a:r>
            <a:r>
              <a:rPr lang="en-US" b="1" dirty="0" smtClean="0"/>
              <a:t>Handout </a:t>
            </a:r>
            <a:r>
              <a:rPr lang="en-US" dirty="0" smtClean="0"/>
              <a:t>pp. 6-7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961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Blood: Defense </a:t>
            </a:r>
            <a:r>
              <a:rPr lang="en-US" dirty="0" err="1" smtClean="0"/>
              <a:t>ag</a:t>
            </a:r>
            <a:r>
              <a:rPr lang="en-US" dirty="0" smtClean="0"/>
              <a:t>. Foreign Invaders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immune system is the </a:t>
            </a:r>
            <a:r>
              <a:rPr lang="en-US" dirty="0" smtClean="0"/>
              <a:t>body's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/>
              <a:t>defense </a:t>
            </a:r>
            <a:r>
              <a:rPr lang="en-US" b="1" dirty="0"/>
              <a:t>against </a:t>
            </a:r>
            <a:r>
              <a:rPr lang="en-US" b="1" dirty="0" smtClean="0"/>
              <a:t>foreign substances </a:t>
            </a:r>
          </a:p>
          <a:p>
            <a:pPr marL="0" indent="0">
              <a:buNone/>
            </a:pPr>
            <a:r>
              <a:rPr lang="en-US" dirty="0" smtClean="0"/>
              <a:t>(that </a:t>
            </a:r>
            <a:r>
              <a:rPr lang="en-US" dirty="0"/>
              <a:t>invade </a:t>
            </a:r>
            <a:r>
              <a:rPr lang="en-US" dirty="0" smtClean="0"/>
              <a:t>our body system </a:t>
            </a:r>
            <a:r>
              <a:rPr lang="en-US" dirty="0"/>
              <a:t>and cause </a:t>
            </a:r>
            <a:r>
              <a:rPr lang="en-US" dirty="0" smtClean="0"/>
              <a:t>  disease.)</a:t>
            </a:r>
          </a:p>
          <a:p>
            <a:r>
              <a:rPr lang="en-US" dirty="0"/>
              <a:t>Through a series of steps </a:t>
            </a:r>
            <a:r>
              <a:rPr lang="en-US" dirty="0" smtClean="0"/>
              <a:t>(=</a:t>
            </a: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immune </a:t>
            </a:r>
            <a:r>
              <a:rPr lang="en-US" dirty="0" smtClean="0">
                <a:solidFill>
                  <a:srgbClr val="FF0000"/>
                </a:solidFill>
              </a:rPr>
              <a:t>response</a:t>
            </a:r>
            <a:r>
              <a:rPr lang="en-US" dirty="0" smtClean="0"/>
              <a:t>) </a:t>
            </a:r>
            <a:r>
              <a:rPr lang="en-US" dirty="0"/>
              <a:t>the immune system attacks </a:t>
            </a:r>
            <a:r>
              <a:rPr lang="en-US" dirty="0" smtClean="0"/>
              <a:t>these foreign organisms </a:t>
            </a:r>
            <a:r>
              <a:rPr lang="en-US" dirty="0"/>
              <a:t>and </a:t>
            </a:r>
            <a:r>
              <a:rPr lang="en-US" dirty="0" smtClean="0"/>
              <a:t>substances</a:t>
            </a:r>
          </a:p>
          <a:p>
            <a:r>
              <a:rPr lang="en-US" dirty="0"/>
              <a:t>The cells involved are white blood </a:t>
            </a:r>
            <a:r>
              <a:rPr lang="en-US" dirty="0" smtClean="0"/>
              <a:t>cells (=</a:t>
            </a:r>
            <a:r>
              <a:rPr lang="en-US" dirty="0" smtClean="0">
                <a:solidFill>
                  <a:srgbClr val="0070C0"/>
                </a:solidFill>
              </a:rPr>
              <a:t>leukocytes</a:t>
            </a:r>
            <a:r>
              <a:rPr lang="en-US" dirty="0" smtClean="0"/>
              <a:t>).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295400"/>
            <a:ext cx="1812798" cy="237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7804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0" y="152400"/>
            <a:ext cx="8229600" cy="1143000"/>
          </a:xfrm>
        </p:spPr>
        <p:txBody>
          <a:bodyPr/>
          <a:lstStyle/>
          <a:p>
            <a:r>
              <a:rPr lang="en-US" dirty="0" smtClean="0"/>
              <a:t>How it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20000"/>
          </a:bodyPr>
          <a:lstStyle/>
          <a:p>
            <a:r>
              <a:rPr lang="en-US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Antigens </a:t>
            </a:r>
            <a:r>
              <a:rPr lang="en-US" dirty="0" smtClean="0"/>
              <a:t>= </a:t>
            </a:r>
            <a:r>
              <a:rPr lang="en-US" b="1" dirty="0" smtClean="0"/>
              <a:t>foreign</a:t>
            </a:r>
            <a:r>
              <a:rPr lang="en-US" dirty="0" smtClean="0"/>
              <a:t> </a:t>
            </a:r>
            <a:r>
              <a:rPr lang="en-US" dirty="0"/>
              <a:t>substances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that invade </a:t>
            </a:r>
            <a:r>
              <a:rPr lang="en-US" dirty="0"/>
              <a:t>the </a:t>
            </a:r>
            <a:r>
              <a:rPr lang="en-US" dirty="0" smtClean="0"/>
              <a:t>body </a:t>
            </a:r>
          </a:p>
          <a:p>
            <a:r>
              <a:rPr lang="en-US" dirty="0" smtClean="0"/>
              <a:t>Antigens are </a:t>
            </a:r>
            <a:r>
              <a:rPr lang="en-US" dirty="0" smtClean="0">
                <a:solidFill>
                  <a:srgbClr val="FF0000"/>
                </a:solidFill>
              </a:rPr>
              <a:t>recognized as foreign </a:t>
            </a:r>
          </a:p>
          <a:p>
            <a:pPr marL="0" indent="0">
              <a:buNone/>
            </a:pPr>
            <a:r>
              <a:rPr lang="en-US" dirty="0" smtClean="0"/>
              <a:t>by specific cells.</a:t>
            </a:r>
          </a:p>
          <a:p>
            <a:r>
              <a:rPr lang="en-US" dirty="0" smtClean="0"/>
              <a:t>These </a:t>
            </a:r>
            <a:r>
              <a:rPr lang="en-US" dirty="0"/>
              <a:t>cells trigger </a:t>
            </a:r>
            <a:r>
              <a:rPr lang="en-US" dirty="0" smtClean="0"/>
              <a:t>special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lymphocytes to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produce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antibodies</a:t>
            </a:r>
          </a:p>
          <a:p>
            <a:pPr lvl="1"/>
            <a:r>
              <a:rPr lang="en-US" dirty="0" smtClean="0"/>
              <a:t>Antibodies are </a:t>
            </a:r>
            <a:r>
              <a:rPr lang="en-US" dirty="0"/>
              <a:t>specialized proteins </a:t>
            </a:r>
          </a:p>
          <a:p>
            <a:pPr marL="457200" lvl="1" indent="0">
              <a:buNone/>
            </a:pPr>
            <a:r>
              <a:rPr lang="en-US" dirty="0" smtClean="0"/>
              <a:t>that </a:t>
            </a:r>
            <a:r>
              <a:rPr lang="en-US" dirty="0"/>
              <a:t>lock onto specific </a:t>
            </a:r>
            <a:r>
              <a:rPr lang="en-US" dirty="0" smtClean="0"/>
              <a:t>antigens</a:t>
            </a:r>
          </a:p>
          <a:p>
            <a:pPr lvl="1"/>
            <a:r>
              <a:rPr lang="en-US" dirty="0" smtClean="0"/>
              <a:t>Other immune </a:t>
            </a:r>
            <a:r>
              <a:rPr lang="en-US" dirty="0"/>
              <a:t>system cells </a:t>
            </a:r>
            <a:r>
              <a:rPr lang="en-US" dirty="0" smtClean="0"/>
              <a:t>attack </a:t>
            </a:r>
            <a:r>
              <a:rPr lang="en-US" dirty="0"/>
              <a:t>and destroy the substance.</a:t>
            </a:r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0" y="644434"/>
            <a:ext cx="2863451" cy="164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0" y="2514600"/>
            <a:ext cx="2926080" cy="1952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383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Viruses killed by the IS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270" y="2438400"/>
            <a:ext cx="5879199" cy="329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Antigens = the foreign substances that need to be killed</a:t>
            </a:r>
          </a:p>
          <a:p>
            <a:pPr lvl="1"/>
            <a:r>
              <a:rPr lang="en-US" dirty="0" smtClean="0"/>
              <a:t>Are on the surface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of virus cells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0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transfusions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fatal!</a:t>
            </a:r>
          </a:p>
          <a:p>
            <a:r>
              <a:rPr lang="en-US" dirty="0" smtClean="0"/>
              <a:t>What is needed before a blood transfusion can be done?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Need to know which blood 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509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Types and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The ABO system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These blood </a:t>
            </a:r>
            <a:r>
              <a:rPr lang="en-US" dirty="0" smtClean="0"/>
              <a:t>types </a:t>
            </a:r>
          </a:p>
          <a:p>
            <a:pPr marL="0" indent="0">
              <a:buNone/>
            </a:pPr>
            <a:r>
              <a:rPr lang="en-US" dirty="0" smtClean="0"/>
              <a:t>refer to different 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c</a:t>
            </a:r>
            <a:r>
              <a:rPr lang="en-US" dirty="0" smtClean="0">
                <a:solidFill>
                  <a:srgbClr val="0070C0"/>
                </a:solidFill>
              </a:rPr>
              <a:t>arbohydrate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molecules </a:t>
            </a:r>
            <a:r>
              <a:rPr lang="en-US" dirty="0" smtClean="0"/>
              <a:t>(complex</a:t>
            </a:r>
          </a:p>
          <a:p>
            <a:pPr marL="0" indent="0">
              <a:buNone/>
            </a:pPr>
            <a:r>
              <a:rPr lang="en-US" dirty="0" smtClean="0"/>
              <a:t>sugars</a:t>
            </a:r>
            <a:r>
              <a:rPr lang="en-US" dirty="0"/>
              <a:t>) </a:t>
            </a:r>
            <a:r>
              <a:rPr lang="en-US" dirty="0" smtClean="0"/>
              <a:t>which </a:t>
            </a:r>
            <a:r>
              <a:rPr lang="en-US" dirty="0"/>
              <a:t>are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present on the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surface </a:t>
            </a:r>
            <a:r>
              <a:rPr lang="en-US" dirty="0">
                <a:solidFill>
                  <a:srgbClr val="0070C0"/>
                </a:solidFill>
              </a:rPr>
              <a:t>of </a:t>
            </a:r>
            <a:r>
              <a:rPr lang="en-US" dirty="0" smtClean="0">
                <a:solidFill>
                  <a:srgbClr val="0070C0"/>
                </a:solidFill>
              </a:rPr>
              <a:t>red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blood </a:t>
            </a:r>
            <a:r>
              <a:rPr lang="en-US" dirty="0">
                <a:solidFill>
                  <a:srgbClr val="0070C0"/>
                </a:solidFill>
              </a:rPr>
              <a:t>cells</a:t>
            </a:r>
            <a:r>
              <a:rPr lang="en-US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495" y="1676400"/>
            <a:ext cx="5592039" cy="402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700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so dangerous?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Type A and Type B carbohydrate molecules are </a:t>
            </a:r>
            <a:r>
              <a:rPr lang="en-US" b="1" dirty="0" smtClean="0"/>
              <a:t>antigens</a:t>
            </a:r>
          </a:p>
          <a:p>
            <a:endParaRPr lang="en-US" b="1" dirty="0" smtClean="0"/>
          </a:p>
          <a:p>
            <a:r>
              <a:rPr lang="en-US" b="1" dirty="0" smtClean="0"/>
              <a:t>Is this a problem?</a:t>
            </a:r>
          </a:p>
          <a:p>
            <a:pPr lvl="1"/>
            <a:r>
              <a:rPr lang="en-US" b="1" dirty="0" smtClean="0"/>
              <a:t>Why? </a:t>
            </a:r>
          </a:p>
          <a:p>
            <a:pPr marL="0" indent="0">
              <a:buNone/>
            </a:pPr>
            <a:endParaRPr lang="en-US" b="1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5" r="52434"/>
          <a:stretch/>
        </p:blipFill>
        <p:spPr bwMode="auto">
          <a:xfrm>
            <a:off x="5105400" y="2514600"/>
            <a:ext cx="3479555" cy="530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3215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so dangerous?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Type A and Type B carbohydrate molecules are </a:t>
            </a:r>
            <a:r>
              <a:rPr lang="en-US" b="1" dirty="0" smtClean="0"/>
              <a:t>antigens </a:t>
            </a:r>
          </a:p>
          <a:p>
            <a:pPr marL="0" indent="0">
              <a:buNone/>
            </a:pPr>
            <a:endParaRPr lang="en-US" b="1" dirty="0" smtClean="0"/>
          </a:p>
          <a:p>
            <a:pPr lvl="1"/>
            <a:r>
              <a:rPr lang="en-US" dirty="0" smtClean="0"/>
              <a:t>they can stimulate </a:t>
            </a:r>
            <a:r>
              <a:rPr lang="en-US" dirty="0"/>
              <a:t>the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body </a:t>
            </a:r>
            <a:r>
              <a:rPr lang="en-US" dirty="0"/>
              <a:t>to produce an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immune response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This can cause a harmful</a:t>
            </a:r>
          </a:p>
          <a:p>
            <a:pPr marL="457200" lvl="1" indent="0">
              <a:buNone/>
            </a:pPr>
            <a:r>
              <a:rPr lang="en-US" dirty="0" smtClean="0"/>
              <a:t>reaction.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40131"/>
            <a:ext cx="4114800" cy="329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510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1799</TotalTime>
  <Words>1447</Words>
  <Application>Microsoft Office PowerPoint</Application>
  <PresentationFormat>On-screen Show (4:3)</PresentationFormat>
  <Paragraphs>219</Paragraphs>
  <Slides>29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Using Blood Tests to Identify Babies and Criminals</vt:lpstr>
      <vt:lpstr>True or False?</vt:lpstr>
      <vt:lpstr>In Blood: Defense ag. Foreign Invaders </vt:lpstr>
      <vt:lpstr>How it works</vt:lpstr>
      <vt:lpstr>Example: Viruses killed by the IS</vt:lpstr>
      <vt:lpstr>Blood transfusions</vt:lpstr>
      <vt:lpstr>Blood Types and Classification</vt:lpstr>
      <vt:lpstr>What’s so dangerous?</vt:lpstr>
      <vt:lpstr>What’s so dangerous?</vt:lpstr>
      <vt:lpstr>PowerPoint Presentation</vt:lpstr>
      <vt:lpstr>Ex: people with type A blood</vt:lpstr>
      <vt:lpstr>Ex: people with type A blood</vt:lpstr>
      <vt:lpstr>Can you complete the chart?</vt:lpstr>
      <vt:lpstr>Can you complete the chart? Hints</vt:lpstr>
      <vt:lpstr>Dangerous or Not?</vt:lpstr>
      <vt:lpstr>Applications in Crime Scene Investigation</vt:lpstr>
      <vt:lpstr>The ABO Blood Test</vt:lpstr>
      <vt:lpstr>The ABO Blood Test</vt:lpstr>
      <vt:lpstr>PowerPoint Presentation</vt:lpstr>
      <vt:lpstr>Genetics of Blood Types</vt:lpstr>
      <vt:lpstr>The six possible combinations of alleles result in the four blood types</vt:lpstr>
      <vt:lpstr>Questions</vt:lpstr>
      <vt:lpstr>Questions</vt:lpstr>
      <vt:lpstr>Let’s practice</vt:lpstr>
      <vt:lpstr>PowerPoint Presentation</vt:lpstr>
      <vt:lpstr>More practice…</vt:lpstr>
      <vt:lpstr>I. Were the babies switched?</vt:lpstr>
      <vt:lpstr>PowerPoint Presentation</vt:lpstr>
      <vt:lpstr>II. Who Killed Shamari Davis?</vt:lpstr>
    </vt:vector>
  </TitlesOfParts>
  <Company>University of Wyoming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Siguna Muller</dc:creator>
  <cp:lastModifiedBy>Siguna Mueller</cp:lastModifiedBy>
  <cp:revision>57</cp:revision>
  <dcterms:created xsi:type="dcterms:W3CDTF">2012-02-15T19:23:32Z</dcterms:created>
  <dcterms:modified xsi:type="dcterms:W3CDTF">2012-10-01T03:39:34Z</dcterms:modified>
</cp:coreProperties>
</file>